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1" r:id="rId2"/>
    <p:sldId id="400" r:id="rId3"/>
    <p:sldId id="274" r:id="rId4"/>
    <p:sldId id="294" r:id="rId5"/>
    <p:sldId id="336" r:id="rId6"/>
    <p:sldId id="329" r:id="rId7"/>
    <p:sldId id="352" r:id="rId8"/>
    <p:sldId id="325" r:id="rId9"/>
    <p:sldId id="281" r:id="rId10"/>
    <p:sldId id="283" r:id="rId11"/>
    <p:sldId id="298" r:id="rId12"/>
    <p:sldId id="316" r:id="rId13"/>
    <p:sldId id="331" r:id="rId14"/>
    <p:sldId id="332" r:id="rId15"/>
    <p:sldId id="333" r:id="rId16"/>
    <p:sldId id="334" r:id="rId17"/>
    <p:sldId id="335" r:id="rId18"/>
    <p:sldId id="337" r:id="rId19"/>
    <p:sldId id="371" r:id="rId20"/>
    <p:sldId id="372" r:id="rId21"/>
    <p:sldId id="384" r:id="rId22"/>
    <p:sldId id="385" r:id="rId23"/>
    <p:sldId id="393" r:id="rId24"/>
    <p:sldId id="386" r:id="rId25"/>
    <p:sldId id="392" r:id="rId26"/>
    <p:sldId id="391" r:id="rId27"/>
    <p:sldId id="390" r:id="rId28"/>
    <p:sldId id="389" r:id="rId29"/>
    <p:sldId id="388" r:id="rId30"/>
    <p:sldId id="387" r:id="rId31"/>
    <p:sldId id="394" r:id="rId32"/>
    <p:sldId id="395" r:id="rId33"/>
    <p:sldId id="368" r:id="rId34"/>
    <p:sldId id="363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661FA4-AC88-4DBA-BC21-434DD3C236F1}" v="2" dt="2025-12-09T09:44:38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4:38.743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4:38.743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4:38.743" v="2"/>
          <ac:spMkLst>
            <pc:docMk/>
            <pc:sldMk cId="0" sldId="277"/>
            <ac:spMk id="2" creationId="{8C7D32A0-4F03-068A-0F73-D35EE2ABAE40}"/>
          </ac:spMkLst>
        </pc:spChg>
      </pc:sldChg>
      <pc:sldChg chg="del">
        <pc:chgData name="Glen Jones" userId="e846aaca-4b24-4b13-b0d0-f2308e16b284" providerId="ADAL" clId="{ED47ACC3-9597-4D89-A1DC-43CF280EF274}" dt="2025-12-09T09:42:40.14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2:38.851" v="0"/>
        <pc:sldMkLst>
          <pc:docMk/>
          <pc:sldMk cId="2515382227" sldId="4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are essential for Emile's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54" y="2490652"/>
            <a:ext cx="2784632" cy="358780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633883" y="3095670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substantial reward offered.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780443" y="3175503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substan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man's initial feeling was despair.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70" y="2015341"/>
            <a:ext cx="2551981" cy="43053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Was the referee impartial?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39872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impar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55063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not superficial.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67421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65700" y="3001882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superfi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had potential to be a winner.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23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347986" y="306083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an influential source of knowledge.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400020" y="317550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influen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consequential effects of Emile failing in his quest would be terrible.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3718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consequen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65" y="257258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5410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not asking for preferential treatment.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63513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3503255" y="3607608"/>
            <a:ext cx="6502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preferen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192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message was of substancial importance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contained information about an essensial task.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message was of substantial importance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contained information about an essential task.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message was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substantial</a:t>
            </a:r>
            <a:r>
              <a:rPr lang="en-GB" sz="3200" dirty="0">
                <a:solidFill>
                  <a:schemeClr val="bg1"/>
                </a:solidFill>
              </a:rPr>
              <a:t> importance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and contained information about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essential</a:t>
            </a:r>
            <a:r>
              <a:rPr lang="en-GB" sz="3200" dirty="0">
                <a:solidFill>
                  <a:schemeClr val="bg1"/>
                </a:solidFill>
              </a:rPr>
              <a:t> task.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text on it&#10;&#10;AI-generated content may be incorrect.">
            <a:extLst>
              <a:ext uri="{FF2B5EF4-FFF2-40B4-BE49-F238E27FC236}">
                <a16:creationId xmlns:a16="http://schemas.microsoft.com/office/drawing/2014/main" id="{6B6884D7-3316-3541-D141-C700E1750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047" y="1694810"/>
            <a:ext cx="5867904" cy="479806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460FE1E-6FBD-A182-4D3B-C21F96C35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767610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BF09A-1E6A-2C6D-82D0-CD912AF62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32BF4C4-8BDF-54C1-3E31-7EF88E7E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495377E9-4D99-DC45-435D-563C83F4D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2DA745-459B-3099-E99D-35EBD12AE88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800CA33-26AC-27ED-B0DC-727E38BA74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C061F7-C69E-0D1F-25EC-D44D369BD2F0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Using his influenshal charm and preferenshal diplomatic skills, Emile brought the alien communities together.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C51BFAE-DCC6-00E1-7C6B-F88507D42E9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1CAF72-329F-C4FC-33E1-8BF6AB40ACC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56E8B57-9DD0-411E-B61A-2F622BCAFEB7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Using his influential charm and preferential diplomatic skills, Emile brought the alien communities together.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5FA3CA-626A-D204-F5EF-73A90366EDB0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Using his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influential</a:t>
            </a:r>
            <a:r>
              <a:rPr lang="en-GB" sz="3200" dirty="0">
                <a:solidFill>
                  <a:schemeClr val="bg1"/>
                </a:solidFill>
              </a:rPr>
              <a:t> charm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preferential</a:t>
            </a:r>
            <a:r>
              <a:rPr lang="en-GB" sz="3200" dirty="0">
                <a:solidFill>
                  <a:schemeClr val="bg1"/>
                </a:solidFill>
              </a:rPr>
              <a:t> diplomatic skills, Emile brought the alien communities together. </a:t>
            </a:r>
          </a:p>
        </p:txBody>
      </p:sp>
    </p:spTree>
    <p:extLst>
      <p:ext uri="{BB962C8B-B14F-4D97-AF65-F5344CB8AC3E}">
        <p14:creationId xmlns:p14="http://schemas.microsoft.com/office/powerpoint/2010/main" val="202064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47942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4F720-F6C3-744B-23C1-1B09EE508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6AB8755-D77E-88D6-83AF-75A387FBF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16B6A-6629-7B69-E5B2-1411FA3E4B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571464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50E179C-A96D-4533-09EE-A0E0FBA7849A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49022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CC9B7-938E-AC0C-F26B-9437E38AF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2ED1AE0-6A3C-455B-E175-8D9100E4F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8F69BB-B42B-F386-C62E-48AFFA5E5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670676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0EA4F3B-772C-27A9-5E4E-C2B28BD54B4B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289449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C6C16-583D-576F-57B3-AD3866162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29CABC2-9ADC-ABE6-E0B3-8DE755D6F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FC029AA-EC8E-6F52-53D2-C95BC03A1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01433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E0F7C9E-C761-5488-267C-F2CF4ED79FAC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221743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86AA3-E09B-72AB-1455-6159DF875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B5A61FA-CC4E-E849-9620-94C47F705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93D19D-D26A-ED60-4530-BA11947E08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70506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92314B2-19CF-EC38-BA22-BF32E97E199B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22139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9EFA3-1E92-5CAF-453A-DEEEE60B8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E2640FE-C250-180F-450C-0C397AF47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54951CA-3113-ADE2-017A-1FCC4509E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591480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8B418DD-E21B-71BB-AFAA-C958FE5A3B1A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18207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59C0D-A669-EFE7-A2D3-D1565C758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58A4164-AB6C-BE03-62E8-AA7038B83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0202DE0-E571-F67F-D6CB-FAA4A48A2D67}"/>
              </a:ext>
            </a:extLst>
          </p:cNvPr>
          <p:cNvGraphicFramePr>
            <a:graphicFrameLocks noGrp="1"/>
          </p:cNvGraphicFramePr>
          <p:nvPr/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BB4C5C5-EE7E-A975-4824-E4D3C57AB92B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350918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0809-B118-C334-0DC1-B7A6AC6E9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A4A94C5-E53C-BE78-BB97-A0D5F3C72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293B816-A57E-2F04-9CA3-7294A9AF93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74460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A791A6F-BC95-7753-076B-4EBD096B3B17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52985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8E558-1B70-EAD2-ED14-88FAE7EA9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A71BC8B-FA09-D757-3785-E9A769ADF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A8A720-E05D-4D1F-5CB3-28AAFDE1453F}"/>
              </a:ext>
            </a:extLst>
          </p:cNvPr>
          <p:cNvGraphicFramePr>
            <a:graphicFrameLocks noGrp="1"/>
          </p:cNvGraphicFramePr>
          <p:nvPr/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15A8A1D-4FB4-816F-1CE6-F63EBD235F37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226195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19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Words with an ending that sounds like /shuhl/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spelt -tial.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B5D74-A97D-A241-5F6F-04684E1D7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D197CAA-24A3-E9E7-85F0-EA32F7196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6F5770-A946-CF73-790A-08A0E0A0D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92185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9D64EDD-FC4B-48C1-9CB2-A451BCB7180F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fill in the blanks from this week’s words?</a:t>
            </a:r>
          </a:p>
        </p:txBody>
      </p:sp>
    </p:spTree>
    <p:extLst>
      <p:ext uri="{BB962C8B-B14F-4D97-AF65-F5344CB8AC3E}">
        <p14:creationId xmlns:p14="http://schemas.microsoft.com/office/powerpoint/2010/main" val="144305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2175A-DB0D-EF5A-858C-5D5E9B884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73331E-253C-1154-C67E-CD684A8B8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D1CA7A2-97F6-F925-87D1-A6150DED6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967732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F49D766-5D24-E48E-F34C-68F99692D146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8324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0C5EF-E0D5-C319-25BD-CBF3803CD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D7ADE4D-B768-C921-B172-97DA54A46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32A00D8-B9DF-E1DE-5DF9-2904827291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544680"/>
              </p:ext>
            </p:extLst>
          </p:nvPr>
        </p:nvGraphicFramePr>
        <p:xfrm>
          <a:off x="370594" y="1095375"/>
          <a:ext cx="11466720" cy="5450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33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07499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3917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0745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39217">
                  <a:extLst>
                    <a:ext uri="{9D8B030D-6E8A-4147-A177-3AD203B41FA5}">
                      <a16:colId xmlns:a16="http://schemas.microsoft.com/office/drawing/2014/main" val="1182620440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3670275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69931041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17095977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31461188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333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95688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38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38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060420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27587DF-1B99-A579-7E16-1E87CA9D0796}"/>
              </a:ext>
            </a:extLst>
          </p:cNvPr>
          <p:cNvSpPr txBox="1">
            <a:spLocks/>
          </p:cNvSpPr>
          <p:nvPr/>
        </p:nvSpPr>
        <p:spPr>
          <a:xfrm>
            <a:off x="370596" y="95251"/>
            <a:ext cx="11466727" cy="76927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70208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(Hint: conjunctions are really useful.)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1FB2B6-ACC9-0E7F-C3F9-6C5468FC5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373" y="3127910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partial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confidential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essential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substantial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initial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D63A77-F34C-F6FF-14EB-72B69A8B6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60" y="3127910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impartial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potential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consequential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influential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preferential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69418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527" y="2017401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partial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confidential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essential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substantial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initial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1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impartial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potential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consequential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influential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preferential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C7D32A0-4F03-068A-0F73-D35EE2ABAE4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how to spell the sound /shuhl/ at the end of words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 in </a:t>
            </a:r>
            <a:r>
              <a:rPr lang="en-GB" sz="4000" b="1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/shuhl/ after a vowel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artifi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espe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superfi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35F7718-A735-0AD9-AAD2-E6157ACF3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99681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how to spell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/shuhl/ at the end of word </a:t>
            </a:r>
          </a:p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a consonant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  <a:endParaRPr lang="en-GB" sz="32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8902" y="1090650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362791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362651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362651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482661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482381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impar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362651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substan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482380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482241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influen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98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322FFDA6-654B-2366-15F6-847ADD902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585830"/>
            <a:ext cx="1072100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see any patterns?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4494" y="102931"/>
            <a:ext cx="1557716" cy="200700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A6B74F7-E841-3777-B5FC-5C88879D6B3E}"/>
              </a:ext>
            </a:extLst>
          </p:cNvPr>
          <p:cNvSpPr txBox="1">
            <a:spLocks/>
          </p:cNvSpPr>
          <p:nvPr/>
        </p:nvSpPr>
        <p:spPr>
          <a:xfrm>
            <a:off x="687425" y="4136768"/>
            <a:ext cx="10846227" cy="889968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How is the sound /shuhl/ usually spelt after a consonant?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809853-0418-9897-7937-AADD3D0518A9}"/>
              </a:ext>
            </a:extLst>
          </p:cNvPr>
          <p:cNvSpPr txBox="1">
            <a:spLocks/>
          </p:cNvSpPr>
          <p:nvPr/>
        </p:nvSpPr>
        <p:spPr>
          <a:xfrm>
            <a:off x="752939" y="172863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0CBD9E-5824-2C95-5AC3-C73DDCE6A408}"/>
              </a:ext>
            </a:extLst>
          </p:cNvPr>
          <p:cNvSpPr txBox="1">
            <a:spLocks/>
          </p:cNvSpPr>
          <p:nvPr/>
        </p:nvSpPr>
        <p:spPr>
          <a:xfrm>
            <a:off x="3488782" y="172722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5E8CA3-412F-D2F4-66BE-2E0A2FE78230}"/>
              </a:ext>
            </a:extLst>
          </p:cNvPr>
          <p:cNvSpPr txBox="1">
            <a:spLocks/>
          </p:cNvSpPr>
          <p:nvPr/>
        </p:nvSpPr>
        <p:spPr>
          <a:xfrm>
            <a:off x="6224625" y="172722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29FD2E2-9FBD-69DE-05D2-B048D00AAACF}"/>
              </a:ext>
            </a:extLst>
          </p:cNvPr>
          <p:cNvSpPr txBox="1">
            <a:spLocks/>
          </p:cNvSpPr>
          <p:nvPr/>
        </p:nvSpPr>
        <p:spPr>
          <a:xfrm>
            <a:off x="735496" y="292732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983D5819-AFD6-2076-C263-470B57387E8B}"/>
              </a:ext>
            </a:extLst>
          </p:cNvPr>
          <p:cNvSpPr txBox="1">
            <a:spLocks/>
          </p:cNvSpPr>
          <p:nvPr/>
        </p:nvSpPr>
        <p:spPr>
          <a:xfrm>
            <a:off x="3488782" y="29245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impar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102C644-DD60-AAA5-A4A3-C36DB7D967BC}"/>
              </a:ext>
            </a:extLst>
          </p:cNvPr>
          <p:cNvSpPr txBox="1">
            <a:spLocks/>
          </p:cNvSpPr>
          <p:nvPr/>
        </p:nvSpPr>
        <p:spPr>
          <a:xfrm>
            <a:off x="8960467" y="17272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substan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9AC4F76-356C-34E1-6E0A-07635DCF0A19}"/>
              </a:ext>
            </a:extLst>
          </p:cNvPr>
          <p:cNvSpPr txBox="1">
            <a:spLocks/>
          </p:cNvSpPr>
          <p:nvPr/>
        </p:nvSpPr>
        <p:spPr>
          <a:xfrm>
            <a:off x="6308135" y="292452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A0C7DC0-51BB-65F3-3AD7-22AB914932D1}"/>
              </a:ext>
            </a:extLst>
          </p:cNvPr>
          <p:cNvSpPr txBox="1">
            <a:spLocks/>
          </p:cNvSpPr>
          <p:nvPr/>
        </p:nvSpPr>
        <p:spPr>
          <a:xfrm>
            <a:off x="9037615" y="292312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influen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193066D-3626-8B48-BD66-E9EA4D4FEF75}"/>
              </a:ext>
            </a:extLst>
          </p:cNvPr>
          <p:cNvSpPr txBox="1">
            <a:spLocks/>
          </p:cNvSpPr>
          <p:nvPr/>
        </p:nvSpPr>
        <p:spPr>
          <a:xfrm>
            <a:off x="770330" y="5258501"/>
            <a:ext cx="10721008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</a:p>
        </p:txBody>
      </p:sp>
    </p:spTree>
    <p:extLst>
      <p:ext uri="{BB962C8B-B14F-4D97-AF65-F5344CB8AC3E}">
        <p14:creationId xmlns:p14="http://schemas.microsoft.com/office/powerpoint/2010/main" val="94841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4820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 +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/shuhl/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 +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/shuhl/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000055" y="2981001"/>
            <a:ext cx="229323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 +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/shuhl/ 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8978204" y="2981001"/>
            <a:ext cx="229323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 + /shuhl/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911666" y="5793257"/>
            <a:ext cx="2328084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 + /shuhl/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4931958" y="5793257"/>
            <a:ext cx="2328084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Essen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 + /shuhl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8910107" y="5793257"/>
            <a:ext cx="2328084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983027" y="2965823"/>
            <a:ext cx="229323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</a:t>
            </a:r>
            <a:r>
              <a:rPr lang="en-GB" sz="3100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ial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plan was a partial success.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13010" y="288442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0034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gave Emile the confidential plan.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698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13746" y="3001882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confiden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1893</Words>
  <Application>Microsoft Office PowerPoint</Application>
  <PresentationFormat>Widescreen</PresentationFormat>
  <Paragraphs>1173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Andika</vt:lpstr>
      <vt:lpstr>Office Theme</vt:lpstr>
      <vt:lpstr> How to Use this PowerPoint</vt:lpstr>
      <vt:lpstr>Scrambler has been scrambling!</vt:lpstr>
      <vt:lpstr>Words with an ending that sounds like /shuhl/  spelt -tial.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38</cp:revision>
  <dcterms:created xsi:type="dcterms:W3CDTF">2022-05-31T09:42:07Z</dcterms:created>
  <dcterms:modified xsi:type="dcterms:W3CDTF">2025-12-09T09:44:39Z</dcterms:modified>
</cp:coreProperties>
</file>