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8" r:id="rId2"/>
    <p:sldId id="274" r:id="rId3"/>
    <p:sldId id="370" r:id="rId4"/>
    <p:sldId id="269" r:id="rId5"/>
    <p:sldId id="387" r:id="rId6"/>
    <p:sldId id="377" r:id="rId7"/>
    <p:sldId id="365" r:id="rId8"/>
    <p:sldId id="388" r:id="rId9"/>
    <p:sldId id="383" r:id="rId10"/>
    <p:sldId id="366" r:id="rId11"/>
    <p:sldId id="389" r:id="rId12"/>
    <p:sldId id="385" r:id="rId13"/>
    <p:sldId id="363" r:id="rId14"/>
    <p:sldId id="390" r:id="rId15"/>
    <p:sldId id="393" r:id="rId16"/>
    <p:sldId id="308" r:id="rId17"/>
    <p:sldId id="296" r:id="rId18"/>
    <p:sldId id="298" r:id="rId19"/>
    <p:sldId id="299" r:id="rId20"/>
    <p:sldId id="301" r:id="rId21"/>
    <p:sldId id="303" r:id="rId22"/>
    <p:sldId id="305" r:id="rId23"/>
    <p:sldId id="306" r:id="rId24"/>
    <p:sldId id="392" r:id="rId25"/>
    <p:sldId id="372" r:id="rId26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96C0D7-041A-4C1D-87EB-8868A25B5F98}" v="1" dt="2025-12-08T17:25:38.9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25:40.283" v="1" actId="47"/>
      <pc:docMkLst>
        <pc:docMk/>
      </pc:docMkLst>
      <pc:sldChg chg="del">
        <pc:chgData name="Glen Jones" userId="e846aaca-4b24-4b13-b0d0-f2308e16b284" providerId="ADAL" clId="{ED47ACC3-9597-4D89-A1DC-43CF280EF274}" dt="2025-12-08T17:25:40.283" v="1" actId="47"/>
        <pc:sldMkLst>
          <pc:docMk/>
          <pc:sldMk cId="2565395863" sldId="394"/>
        </pc:sldMkLst>
      </pc:sldChg>
      <pc:sldChg chg="add">
        <pc:chgData name="Glen Jones" userId="e846aaca-4b24-4b13-b0d0-f2308e16b284" providerId="ADAL" clId="{ED47ACC3-9597-4D89-A1DC-43CF280EF274}" dt="2025-12-08T17:25:38.933" v="0"/>
        <pc:sldMkLst>
          <pc:docMk/>
          <pc:sldMk cId="461087981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9666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journey took them through a magical </a:t>
            </a:r>
            <a:r>
              <a:rPr lang="en-GB" sz="3600" dirty="0" err="1">
                <a:solidFill>
                  <a:schemeClr val="bg1"/>
                </a:solidFill>
              </a:rPr>
              <a:t>tunnle</a:t>
            </a:r>
            <a:r>
              <a:rPr lang="en-GB" sz="3600" dirty="0">
                <a:solidFill>
                  <a:schemeClr val="bg1"/>
                </a:solidFill>
              </a:rPr>
              <a:t> of light.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16632" y="341426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visited a quaint </a:t>
            </a:r>
            <a:r>
              <a:rPr lang="en-GB" sz="3600" dirty="0" err="1">
                <a:solidFill>
                  <a:schemeClr val="bg1"/>
                </a:solidFill>
              </a:rPr>
              <a:t>chaple</a:t>
            </a:r>
            <a:r>
              <a:rPr lang="en-GB" sz="3600" dirty="0">
                <a:solidFill>
                  <a:schemeClr val="bg1"/>
                </a:solidFill>
              </a:rPr>
              <a:t> where they met an </a:t>
            </a:r>
            <a:r>
              <a:rPr lang="en-GB" sz="3600" dirty="0" err="1">
                <a:solidFill>
                  <a:schemeClr val="bg1"/>
                </a:solidFill>
              </a:rPr>
              <a:t>angleic</a:t>
            </a:r>
            <a:r>
              <a:rPr lang="en-GB" sz="3600" dirty="0">
                <a:solidFill>
                  <a:schemeClr val="bg1"/>
                </a:solidFill>
              </a:rPr>
              <a:t> figure.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489197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During their </a:t>
            </a:r>
            <a:r>
              <a:rPr lang="en-GB" sz="3600" dirty="0" err="1">
                <a:solidFill>
                  <a:schemeClr val="bg1"/>
                </a:solidFill>
              </a:rPr>
              <a:t>travles</a:t>
            </a:r>
            <a:r>
              <a:rPr lang="en-GB" sz="3600" dirty="0">
                <a:solidFill>
                  <a:schemeClr val="bg1"/>
                </a:solidFill>
              </a:rPr>
              <a:t>, they encountered a helpful </a:t>
            </a:r>
            <a:r>
              <a:rPr lang="en-GB" sz="3600" dirty="0" err="1">
                <a:solidFill>
                  <a:schemeClr val="bg1"/>
                </a:solidFill>
              </a:rPr>
              <a:t>camle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4769" y="210225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journey took them through a magical tunn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 of light.</a:t>
            </a:r>
          </a:p>
          <a:p>
            <a:pPr algn="ctr"/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17666" y="34050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visited a quaint chap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 where they met an ang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ic figure.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33256" y="489564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During their trav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s, they encountered a helpful cam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36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79016" y="20845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804385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</a:t>
            </a:r>
            <a:r>
              <a:rPr lang="en-GB" sz="3200" dirty="0" err="1">
                <a:solidFill>
                  <a:schemeClr val="bg1"/>
                </a:solidFill>
              </a:rPr>
              <a:t>el</a:t>
            </a:r>
            <a:r>
              <a:rPr lang="en-GB" sz="3200" dirty="0">
                <a:solidFill>
                  <a:schemeClr val="bg1"/>
                </a:solidFill>
              </a:rPr>
              <a:t> at the end of words (camel)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(table)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CC6EC02-D3D6-F311-514D-2C84929080C0}"/>
              </a:ext>
            </a:extLst>
          </p:cNvPr>
          <p:cNvSpPr/>
          <p:nvPr/>
        </p:nvSpPr>
        <p:spPr>
          <a:xfrm>
            <a:off x="970640" y="5491570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</a:t>
            </a:r>
            <a:r>
              <a:rPr lang="en-GB" sz="3200" dirty="0" err="1">
                <a:solidFill>
                  <a:schemeClr val="bg1"/>
                </a:solidFill>
              </a:rPr>
              <a:t>sh</a:t>
            </a:r>
            <a:r>
              <a:rPr lang="en-GB" sz="3200" dirty="0">
                <a:solidFill>
                  <a:schemeClr val="bg1"/>
                </a:solidFill>
              </a:rPr>
              <a:t>/ sound spelt </a:t>
            </a:r>
            <a:r>
              <a:rPr lang="en-GB" sz="3200" dirty="0" err="1">
                <a:solidFill>
                  <a:schemeClr val="bg1"/>
                </a:solidFill>
              </a:rPr>
              <a:t>ch</a:t>
            </a:r>
            <a:r>
              <a:rPr lang="en-GB" sz="3200" dirty="0">
                <a:solidFill>
                  <a:schemeClr val="bg1"/>
                </a:solidFill>
              </a:rPr>
              <a:t> (chef)</a:t>
            </a:r>
          </a:p>
        </p:txBody>
      </p:sp>
    </p:spTree>
    <p:extLst>
      <p:ext uri="{BB962C8B-B14F-4D97-AF65-F5344CB8AC3E}">
        <p14:creationId xmlns:p14="http://schemas.microsoft.com/office/powerpoint/2010/main" val="2543139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21241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metal, pedal, capital, hospital, animal, natural, actual, central, final, normal, local, total,…?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593A8E4B-5FC8-2D91-F7ED-67FD014D0E86}"/>
              </a:ext>
            </a:extLst>
          </p:cNvPr>
          <p:cNvSpPr/>
          <p:nvPr/>
        </p:nvSpPr>
        <p:spPr>
          <a:xfrm>
            <a:off x="1070389" y="1884894"/>
            <a:ext cx="1035039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(table)</a:t>
            </a:r>
          </a:p>
        </p:txBody>
      </p:sp>
    </p:spTree>
    <p:extLst>
      <p:ext uri="{BB962C8B-B14F-4D97-AF65-F5344CB8AC3E}">
        <p14:creationId xmlns:p14="http://schemas.microsoft.com/office/powerpoint/2010/main" val="390958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m_l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3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m_t</a:t>
            </a:r>
            <a:r>
              <a:rPr lang="en-GB" sz="43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299091" cy="25315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metal </a:t>
            </a:r>
          </a:p>
          <a:p>
            <a:pPr algn="ctr"/>
            <a:r>
              <a:rPr lang="en-GB" sz="3600" dirty="0"/>
              <a:t>hospital </a:t>
            </a:r>
          </a:p>
          <a:p>
            <a:pPr algn="ctr"/>
            <a:r>
              <a:rPr lang="en-GB" sz="3600" dirty="0"/>
              <a:t>animal </a:t>
            </a:r>
          </a:p>
          <a:p>
            <a:pPr algn="ctr"/>
            <a:r>
              <a:rPr lang="en-GB" sz="3600" dirty="0"/>
              <a:t>actual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304393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79016" y="20845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804385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</a:t>
            </a:r>
            <a:r>
              <a:rPr lang="en-GB" sz="3200" dirty="0" err="1">
                <a:solidFill>
                  <a:schemeClr val="bg1"/>
                </a:solidFill>
              </a:rPr>
              <a:t>el</a:t>
            </a:r>
            <a:r>
              <a:rPr lang="en-GB" sz="3200" dirty="0">
                <a:solidFill>
                  <a:schemeClr val="bg1"/>
                </a:solidFill>
              </a:rPr>
              <a:t> at the end of words (camel)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–le at the end of words (table)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CC6EC02-D3D6-F311-514D-2C84929080C0}"/>
              </a:ext>
            </a:extLst>
          </p:cNvPr>
          <p:cNvSpPr/>
          <p:nvPr/>
        </p:nvSpPr>
        <p:spPr>
          <a:xfrm>
            <a:off x="970640" y="5491570"/>
            <a:ext cx="1035039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</a:t>
            </a:r>
            <a:r>
              <a:rPr lang="en-GB" sz="3200" dirty="0" err="1">
                <a:solidFill>
                  <a:schemeClr val="bg1"/>
                </a:solidFill>
              </a:rPr>
              <a:t>sh</a:t>
            </a:r>
            <a:r>
              <a:rPr lang="en-GB" sz="3200" dirty="0">
                <a:solidFill>
                  <a:schemeClr val="bg1"/>
                </a:solidFill>
              </a:rPr>
              <a:t>/ sound spelt </a:t>
            </a:r>
            <a:r>
              <a:rPr lang="en-GB" sz="3200" dirty="0" err="1">
                <a:solidFill>
                  <a:schemeClr val="bg1"/>
                </a:solidFill>
              </a:rPr>
              <a:t>ch</a:t>
            </a:r>
            <a:r>
              <a:rPr lang="en-GB" sz="3200" dirty="0">
                <a:solidFill>
                  <a:schemeClr val="bg1"/>
                </a:solidFill>
              </a:rPr>
              <a:t> (chef)</a:t>
            </a:r>
          </a:p>
        </p:txBody>
      </p:sp>
    </p:spTree>
    <p:extLst>
      <p:ext uri="{BB962C8B-B14F-4D97-AF65-F5344CB8AC3E}">
        <p14:creationId xmlns:p14="http://schemas.microsoft.com/office/powerpoint/2010/main" val="3471313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>
                <a:solidFill>
                  <a:schemeClr val="bg1"/>
                </a:solidFill>
              </a:rPr>
              <a:t>4. </a:t>
            </a:r>
            <a:r>
              <a:rPr lang="en-GB" sz="3200" dirty="0">
                <a:solidFill>
                  <a:schemeClr val="bg1"/>
                </a:solidFill>
              </a:rPr>
              <a:t>The /s/ sound spelt </a:t>
            </a:r>
            <a:r>
              <a:rPr lang="en-GB" sz="3200" dirty="0" err="1">
                <a:solidFill>
                  <a:schemeClr val="bg1"/>
                </a:solidFill>
              </a:rPr>
              <a:t>ch</a:t>
            </a:r>
            <a:r>
              <a:rPr lang="en-GB" sz="3200" dirty="0">
                <a:solidFill>
                  <a:schemeClr val="bg1"/>
                </a:solidFill>
              </a:rPr>
              <a:t> (chef).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978882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</a:t>
            </a:r>
            <a:r>
              <a:rPr lang="fr-FR" sz="3200" dirty="0">
                <a:solidFill>
                  <a:schemeClr val="bg1"/>
                </a:solidFill>
              </a:rPr>
              <a:t>chef, chalet, machine, </a:t>
            </a:r>
          </a:p>
          <a:p>
            <a:pPr algn="ctr"/>
            <a:r>
              <a:rPr lang="fr-FR" sz="3200" dirty="0">
                <a:solidFill>
                  <a:schemeClr val="bg1"/>
                </a:solidFill>
              </a:rPr>
              <a:t>brochure, parachute, chute, </a:t>
            </a:r>
          </a:p>
          <a:p>
            <a:pPr algn="ctr"/>
            <a:r>
              <a:rPr lang="fr-FR" sz="3200" dirty="0">
                <a:solidFill>
                  <a:schemeClr val="bg1"/>
                </a:solidFill>
              </a:rPr>
              <a:t>champagne, ricochet, moustache</a:t>
            </a:r>
            <a:r>
              <a:rPr lang="en-GB" sz="3200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3453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8C49A6E3-B215-A97B-0282-D394BFF39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28530" y="1305338"/>
            <a:ext cx="6064370" cy="424731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Most of the words that use </a:t>
            </a:r>
            <a:r>
              <a:rPr lang="en-GB" sz="5400" u="sng" dirty="0" err="1">
                <a:solidFill>
                  <a:schemeClr val="bg1"/>
                </a:solidFill>
              </a:rPr>
              <a:t>ch</a:t>
            </a:r>
            <a:r>
              <a:rPr lang="en-GB" sz="5400" dirty="0">
                <a:solidFill>
                  <a:schemeClr val="bg1"/>
                </a:solidFill>
              </a:rPr>
              <a:t> to make the /</a:t>
            </a:r>
            <a:r>
              <a:rPr lang="en-GB" sz="5400" dirty="0" err="1">
                <a:solidFill>
                  <a:schemeClr val="bg1"/>
                </a:solidFill>
              </a:rPr>
              <a:t>sh</a:t>
            </a:r>
            <a:r>
              <a:rPr lang="en-GB" sz="5400" dirty="0">
                <a:solidFill>
                  <a:schemeClr val="bg1"/>
                </a:solidFill>
              </a:rPr>
              <a:t>/ sound are </a:t>
            </a:r>
            <a:r>
              <a:rPr lang="en-GB" sz="5400" b="1" u="sng" dirty="0">
                <a:solidFill>
                  <a:schemeClr val="bg1"/>
                </a:solidFill>
              </a:rPr>
              <a:t>French</a:t>
            </a:r>
            <a:r>
              <a:rPr lang="en-GB" sz="5400" dirty="0">
                <a:solidFill>
                  <a:schemeClr val="bg1"/>
                </a:solidFill>
              </a:rPr>
              <a:t> in origin. </a:t>
            </a:r>
          </a:p>
        </p:txBody>
      </p:sp>
      <p:pic>
        <p:nvPicPr>
          <p:cNvPr id="6" name="Picture 5" descr="A large metal tower in a city&#10;&#10;Description automatically generated with medium confidence">
            <a:extLst>
              <a:ext uri="{FF2B5EF4-FFF2-40B4-BE49-F238E27FC236}">
                <a16:creationId xmlns:a16="http://schemas.microsoft.com/office/drawing/2014/main" id="{C858B97F-6CBA-8804-959C-8B39548D7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011" y="1305338"/>
            <a:ext cx="2742934" cy="4097469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749" y="4197890"/>
            <a:ext cx="1143308" cy="147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66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5002E77-EC1D-CFBE-335A-9091A27DF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We stayed in a chalet on holiday this year.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alet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401" y="1730439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73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117EF30-08CD-AB1D-A134-E2A84C269E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Please could I see the brochure.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bro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ure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129" y="183252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219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background pattern&#10;&#10;Description automatically generated">
            <a:extLst>
              <a:ext uri="{FF2B5EF4-FFF2-40B4-BE49-F238E27FC236}">
                <a16:creationId xmlns:a16="http://schemas.microsoft.com/office/drawing/2014/main" id="{CADDFC0B-161F-9BA5-D9F4-0A20B6E1F0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parachute failed to open.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para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ute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238" y="2427485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529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Words ending </a:t>
            </a:r>
            <a:r>
              <a:rPr lang="en-GB" sz="5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cial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5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tial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0B3E161-5C30-41C8-4F16-360586C4F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 slid quickly down the chute into the water.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ute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69" y="172071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31885B5F-E39D-0281-C2F2-5154FBF83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champagne cork bounced off the ceiling.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ampagne</a:t>
            </a: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3D9F07E-DE7F-3958-7626-44FA0F5C99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89022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03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30266AF-FB3C-3ACE-2201-442A5EA2F1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Did the cork ricochet off the wall? 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rico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et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328D6CB-6E18-212E-0E1E-AA20B9DC44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180" y="2161155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026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9535495-D181-E51A-E822-35B4BB665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Is that man wearing a false mustache?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mousta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189536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1354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and Aimee received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 mysterious </a:t>
            </a:r>
            <a:r>
              <a:rPr lang="en-GB" sz="3200" dirty="0" err="1">
                <a:solidFill>
                  <a:schemeClr val="bg1"/>
                </a:solidFill>
              </a:rPr>
              <a:t>broshure</a:t>
            </a:r>
            <a:r>
              <a:rPr lang="en-GB" sz="3200" dirty="0">
                <a:solidFill>
                  <a:schemeClr val="bg1"/>
                </a:solidFill>
              </a:rPr>
              <a:t> in the mail.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and Aimee received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 mysterious brochure in the mail.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and Aimee received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 mysterious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brochure</a:t>
            </a:r>
            <a:r>
              <a:rPr lang="en-GB" sz="3200" dirty="0">
                <a:solidFill>
                  <a:schemeClr val="bg1"/>
                </a:solidFill>
              </a:rPr>
              <a:t> in the mail. </a:t>
            </a:r>
          </a:p>
        </p:txBody>
      </p:sp>
    </p:spTree>
    <p:extLst>
      <p:ext uri="{BB962C8B-B14F-4D97-AF65-F5344CB8AC3E}">
        <p14:creationId xmlns:p14="http://schemas.microsoft.com/office/powerpoint/2010/main" val="97868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C0320-7A6C-6AE2-7658-DF1BAFAE3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4381DF8-7966-61B7-3812-C5485117C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CF99B98-E28E-1166-670D-90DC8C50F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1524552-03B8-EAD4-16D4-D4595A47DEC0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D7B4ED5-0F2C-BFDD-83F8-95A126FA59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137862-CB36-D571-79AB-6441E3FD4B7F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dreamed of becoming the best </a:t>
            </a:r>
            <a:r>
              <a:rPr lang="en-GB" sz="3200" dirty="0" err="1">
                <a:solidFill>
                  <a:schemeClr val="bg1"/>
                </a:solidFill>
              </a:rPr>
              <a:t>shef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in the entire universe.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18D543C-E208-37C2-B08D-11A4E7070E1B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4DB5E1C-D519-040E-7750-B1A467219DB8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A26694E-214B-D7EF-6B98-B52F3925081E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dreamed of becoming the best chef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in the entire universe.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5A3F9B-6C37-D84E-1A5E-139B96C4E783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dreamed of becoming the best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chef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in the entire universe.</a:t>
            </a:r>
          </a:p>
        </p:txBody>
      </p:sp>
    </p:spTree>
    <p:extLst>
      <p:ext uri="{BB962C8B-B14F-4D97-AF65-F5344CB8AC3E}">
        <p14:creationId xmlns:p14="http://schemas.microsoft.com/office/powerpoint/2010/main" val="181420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79016" y="20845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804385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</a:t>
            </a:r>
            <a:r>
              <a:rPr lang="en-GB" sz="3200" dirty="0" err="1">
                <a:solidFill>
                  <a:schemeClr val="bg1"/>
                </a:solidFill>
              </a:rPr>
              <a:t>el</a:t>
            </a:r>
            <a:r>
              <a:rPr lang="en-GB" sz="3200" dirty="0">
                <a:solidFill>
                  <a:schemeClr val="bg1"/>
                </a:solidFill>
              </a:rPr>
              <a:t> at the end of words (camel)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(table)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CC6EC02-D3D6-F311-514D-2C84929080C0}"/>
              </a:ext>
            </a:extLst>
          </p:cNvPr>
          <p:cNvSpPr/>
          <p:nvPr/>
        </p:nvSpPr>
        <p:spPr>
          <a:xfrm>
            <a:off x="970640" y="5491570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</a:t>
            </a:r>
            <a:r>
              <a:rPr lang="en-GB" sz="3200" dirty="0" err="1">
                <a:solidFill>
                  <a:schemeClr val="bg1"/>
                </a:solidFill>
              </a:rPr>
              <a:t>sh</a:t>
            </a:r>
            <a:r>
              <a:rPr lang="en-GB" sz="3200" dirty="0">
                <a:solidFill>
                  <a:schemeClr val="bg1"/>
                </a:solidFill>
              </a:rPr>
              <a:t>/ sound spelt </a:t>
            </a:r>
            <a:r>
              <a:rPr lang="en-GB" sz="3200" dirty="0" err="1">
                <a:solidFill>
                  <a:schemeClr val="bg1"/>
                </a:solidFill>
              </a:rPr>
              <a:t>ch</a:t>
            </a:r>
            <a:r>
              <a:rPr lang="en-GB" sz="3200" dirty="0">
                <a:solidFill>
                  <a:schemeClr val="bg1"/>
                </a:solidFill>
              </a:rPr>
              <a:t> (chef)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B3B171A0-0D63-E9A1-0A58-3FCD69976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204160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Remember: We have learned three ways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to spell the /l/ sound at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the end of words can be spelled.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60A27B8E-A017-879A-4DAF-361943967922}"/>
              </a:ext>
            </a:extLst>
          </p:cNvPr>
          <p:cNvGrpSpPr/>
          <p:nvPr/>
        </p:nvGrpSpPr>
        <p:grpSpPr>
          <a:xfrm>
            <a:off x="812368" y="2432700"/>
            <a:ext cx="3701143" cy="2697448"/>
            <a:chOff x="574736" y="2205031"/>
            <a:chExt cx="3701143" cy="2697448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0118128E-C78F-D504-799D-4AB0731188C9}"/>
                </a:ext>
              </a:extLst>
            </p:cNvPr>
            <p:cNvGrpSpPr/>
            <p:nvPr/>
          </p:nvGrpSpPr>
          <p:grpSpPr>
            <a:xfrm>
              <a:off x="574736" y="2205031"/>
              <a:ext cx="3701143" cy="2697448"/>
              <a:chOff x="-1561" y="1794653"/>
              <a:chExt cx="3701143" cy="2697448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F79A1571-0602-D48F-F0D1-5B515A6A3265}"/>
                  </a:ext>
                </a:extLst>
              </p:cNvPr>
              <p:cNvSpPr/>
              <p:nvPr/>
            </p:nvSpPr>
            <p:spPr>
              <a:xfrm>
                <a:off x="695125" y="1794653"/>
                <a:ext cx="2037806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A405F37-4311-56A8-24BC-EC9A43ACE7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tab</a:t>
                </a:r>
                <a:r>
                  <a:rPr lang="en-GB" altLang="en-US" sz="2800" u="sng" dirty="0">
                    <a:solidFill>
                      <a:schemeClr val="bg1"/>
                    </a:solidFill>
                    <a:latin typeface="+mj-lt"/>
                  </a:rPr>
                  <a:t>le</a:t>
                </a:r>
                <a:endParaRPr lang="en-GB" altLang="en-US" sz="2800" b="1" u="sng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28" name="Picture 27" descr="A table with chairs and a plant&#10;&#10;Description automatically generated with low confidence">
              <a:extLst>
                <a:ext uri="{FF2B5EF4-FFF2-40B4-BE49-F238E27FC236}">
                  <a16:creationId xmlns:a16="http://schemas.microsoft.com/office/drawing/2014/main" id="{F9D4901B-15D4-BCC2-2723-D26C6B640A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71718" y="2834192"/>
              <a:ext cx="1645921" cy="1745734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AEABBBB-B4B7-1A0F-CD8A-1AAA45D197B1}"/>
              </a:ext>
            </a:extLst>
          </p:cNvPr>
          <p:cNvGrpSpPr/>
          <p:nvPr/>
        </p:nvGrpSpPr>
        <p:grpSpPr>
          <a:xfrm>
            <a:off x="8268489" y="2398904"/>
            <a:ext cx="3701143" cy="2697448"/>
            <a:chOff x="1803371" y="2277293"/>
            <a:chExt cx="3701143" cy="269744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4D1A678-9D6C-5AE1-C0AD-FCB2C043AD11}"/>
                </a:ext>
              </a:extLst>
            </p:cNvPr>
            <p:cNvGrpSpPr/>
            <p:nvPr/>
          </p:nvGrpSpPr>
          <p:grpSpPr>
            <a:xfrm>
              <a:off x="1803371" y="2277293"/>
              <a:ext cx="3701143" cy="2697448"/>
              <a:chOff x="-1561" y="1794653"/>
              <a:chExt cx="3701143" cy="2697448"/>
            </a:xfrm>
          </p:grpSpPr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4C71F930-3BAD-B95E-1ED6-6FE549466803}"/>
                  </a:ext>
                </a:extLst>
              </p:cNvPr>
              <p:cNvSpPr/>
              <p:nvPr/>
            </p:nvSpPr>
            <p:spPr>
              <a:xfrm>
                <a:off x="869326" y="1794653"/>
                <a:ext cx="1897385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F9D3903-4B52-9D55-3E60-666A436C32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cam</a:t>
                </a:r>
                <a:r>
                  <a:rPr lang="en-GB" altLang="en-US" sz="2800" u="sng" dirty="0">
                    <a:solidFill>
                      <a:schemeClr val="bg1"/>
                    </a:solidFill>
                    <a:latin typeface="+mj-lt"/>
                  </a:rPr>
                  <a:t>el</a:t>
                </a:r>
                <a:endParaRPr lang="en-GB" altLang="en-US" sz="2800" b="1" u="sng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33" name="Picture 32" descr="A picture containing sky, outdoor, camel, colorful&#10;&#10;Description automatically generated">
              <a:extLst>
                <a:ext uri="{FF2B5EF4-FFF2-40B4-BE49-F238E27FC236}">
                  <a16:creationId xmlns:a16="http://schemas.microsoft.com/office/drawing/2014/main" id="{11F3653E-0B3E-BBDC-CE30-EBCAA8ACC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1296" y="2851768"/>
              <a:ext cx="1396093" cy="186145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FD687A2-2CB6-73B1-C90B-DAF56020B447}"/>
              </a:ext>
            </a:extLst>
          </p:cNvPr>
          <p:cNvGrpSpPr/>
          <p:nvPr/>
        </p:nvGrpSpPr>
        <p:grpSpPr>
          <a:xfrm>
            <a:off x="4513346" y="2398058"/>
            <a:ext cx="3701143" cy="2277451"/>
            <a:chOff x="6843521" y="2258212"/>
            <a:chExt cx="3701143" cy="227745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7DD39BD-BC82-D242-3BED-522999AFD13A}"/>
                </a:ext>
              </a:extLst>
            </p:cNvPr>
            <p:cNvGrpSpPr/>
            <p:nvPr/>
          </p:nvGrpSpPr>
          <p:grpSpPr>
            <a:xfrm>
              <a:off x="6843521" y="2258212"/>
              <a:ext cx="3701143" cy="2277451"/>
              <a:chOff x="-1561" y="1794653"/>
              <a:chExt cx="3701143" cy="2277451"/>
            </a:xfrm>
          </p:grpSpPr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103FA2A6-EB19-D9AD-C966-ED5D28995F35}"/>
                  </a:ext>
                </a:extLst>
              </p:cNvPr>
              <p:cNvSpPr/>
              <p:nvPr/>
            </p:nvSpPr>
            <p:spPr>
              <a:xfrm>
                <a:off x="632828" y="1794653"/>
                <a:ext cx="2557313" cy="2277451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7FFE81-339E-2207-4B0A-173EE300C6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576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ped</a:t>
                </a:r>
                <a:r>
                  <a:rPr lang="en-GB" altLang="en-US" sz="2800" u="sng" dirty="0">
                    <a:solidFill>
                      <a:schemeClr val="bg1"/>
                    </a:solidFill>
                    <a:latin typeface="+mj-lt"/>
                  </a:rPr>
                  <a:t>al</a:t>
                </a:r>
                <a:endParaRPr lang="en-GB" altLang="en-US" sz="2800" b="1" u="sng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5" name="Picture 4" descr="A picture containing outdoor, metal, close&#10;&#10;Description automatically generated">
              <a:extLst>
                <a:ext uri="{FF2B5EF4-FFF2-40B4-BE49-F238E27FC236}">
                  <a16:creationId xmlns:a16="http://schemas.microsoft.com/office/drawing/2014/main" id="{1829E91A-94FF-3941-1DFC-6F2F86ECCA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38" y="2832389"/>
              <a:ext cx="2226134" cy="148150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79016" y="20845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804385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</a:t>
            </a:r>
            <a:r>
              <a:rPr lang="en-GB" sz="3200" dirty="0" err="1">
                <a:solidFill>
                  <a:schemeClr val="bg1"/>
                </a:solidFill>
              </a:rPr>
              <a:t>el</a:t>
            </a:r>
            <a:r>
              <a:rPr lang="en-GB" sz="3200" dirty="0">
                <a:solidFill>
                  <a:schemeClr val="bg1"/>
                </a:solidFill>
              </a:rPr>
              <a:t> at the end of words (camel)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(table)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CC6EC02-D3D6-F311-514D-2C84929080C0}"/>
              </a:ext>
            </a:extLst>
          </p:cNvPr>
          <p:cNvSpPr/>
          <p:nvPr/>
        </p:nvSpPr>
        <p:spPr>
          <a:xfrm>
            <a:off x="970640" y="5491570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</a:t>
            </a:r>
            <a:r>
              <a:rPr lang="en-GB" sz="3200" dirty="0" err="1">
                <a:solidFill>
                  <a:schemeClr val="bg1"/>
                </a:solidFill>
              </a:rPr>
              <a:t>sh</a:t>
            </a:r>
            <a:r>
              <a:rPr lang="en-GB" sz="3200" dirty="0">
                <a:solidFill>
                  <a:schemeClr val="bg1"/>
                </a:solidFill>
              </a:rPr>
              <a:t>/ sound spelt </a:t>
            </a:r>
            <a:r>
              <a:rPr lang="en-GB" sz="3200" dirty="0" err="1">
                <a:solidFill>
                  <a:schemeClr val="bg1"/>
                </a:solidFill>
              </a:rPr>
              <a:t>ch</a:t>
            </a:r>
            <a:r>
              <a:rPr lang="en-GB" sz="3200" dirty="0">
                <a:solidFill>
                  <a:schemeClr val="bg1"/>
                </a:solidFill>
              </a:rPr>
              <a:t> (chef)</a:t>
            </a:r>
          </a:p>
        </p:txBody>
      </p:sp>
    </p:spTree>
    <p:extLst>
      <p:ext uri="{BB962C8B-B14F-4D97-AF65-F5344CB8AC3E}">
        <p14:creationId xmlns:p14="http://schemas.microsoft.com/office/powerpoint/2010/main" val="2674390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95185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table, apple, bottle, little, middle, multiple, vehicle, muscle, 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894660E-DB7C-222E-45E1-154A7C93DF5F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</p:spTree>
    <p:extLst>
      <p:ext uri="{BB962C8B-B14F-4D97-AF65-F5344CB8AC3E}">
        <p14:creationId xmlns:p14="http://schemas.microsoft.com/office/powerpoint/2010/main" val="395626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23205" y="2085034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is a cheerful red and </a:t>
            </a:r>
            <a:r>
              <a:rPr lang="en-GB" sz="3600" dirty="0" err="1">
                <a:solidFill>
                  <a:schemeClr val="bg1"/>
                </a:solidFill>
              </a:rPr>
              <a:t>purpel</a:t>
            </a:r>
            <a:r>
              <a:rPr lang="en-GB" sz="3600" dirty="0">
                <a:solidFill>
                  <a:schemeClr val="bg1"/>
                </a:solidFill>
              </a:rPr>
              <a:t> alien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44409" y="323438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and Aimee decided to embark on a </a:t>
            </a:r>
            <a:r>
              <a:rPr lang="en-GB" sz="3600" dirty="0" err="1">
                <a:solidFill>
                  <a:schemeClr val="bg1"/>
                </a:solidFill>
              </a:rPr>
              <a:t>littel</a:t>
            </a:r>
            <a:r>
              <a:rPr lang="en-GB" sz="3600" dirty="0">
                <a:solidFill>
                  <a:schemeClr val="bg1"/>
                </a:solidFill>
              </a:rPr>
              <a:t> adventure.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23205" y="490898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Emile's eyes sparkled with delight as he spotted a </a:t>
            </a:r>
            <a:r>
              <a:rPr lang="en-GB" sz="3600" dirty="0" err="1">
                <a:solidFill>
                  <a:schemeClr val="bg1"/>
                </a:solidFill>
              </a:rPr>
              <a:t>tabel</a:t>
            </a:r>
            <a:r>
              <a:rPr lang="en-GB" sz="3600" dirty="0">
                <a:solidFill>
                  <a:schemeClr val="bg1"/>
                </a:solidFill>
              </a:rPr>
              <a:t> covered with plump, red </a:t>
            </a:r>
            <a:r>
              <a:rPr lang="en-GB" sz="3600" dirty="0" err="1">
                <a:solidFill>
                  <a:schemeClr val="bg1"/>
                </a:solidFill>
              </a:rPr>
              <a:t>appels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07876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is a cheerful red and purp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alien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644409" y="323473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and Aimee decided to embark on a litt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adventure.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4" y="490100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Emile's eyes sparkled with delight as he spotted a tab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covered with plump, red app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79016" y="20845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804385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</a:t>
            </a:r>
            <a:r>
              <a:rPr lang="en-GB" sz="3200" dirty="0" err="1">
                <a:solidFill>
                  <a:schemeClr val="bg1"/>
                </a:solidFill>
              </a:rPr>
              <a:t>el</a:t>
            </a:r>
            <a:r>
              <a:rPr lang="en-GB" sz="3200" dirty="0">
                <a:solidFill>
                  <a:schemeClr val="bg1"/>
                </a:solidFill>
              </a:rPr>
              <a:t> at the end of words (camel)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(table)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CC6EC02-D3D6-F311-514D-2C84929080C0}"/>
              </a:ext>
            </a:extLst>
          </p:cNvPr>
          <p:cNvSpPr/>
          <p:nvPr/>
        </p:nvSpPr>
        <p:spPr>
          <a:xfrm>
            <a:off x="970640" y="5491570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The /</a:t>
            </a:r>
            <a:r>
              <a:rPr lang="en-GB" sz="3200" dirty="0" err="1">
                <a:solidFill>
                  <a:schemeClr val="bg1"/>
                </a:solidFill>
              </a:rPr>
              <a:t>sh</a:t>
            </a:r>
            <a:r>
              <a:rPr lang="en-GB" sz="3200" dirty="0">
                <a:solidFill>
                  <a:schemeClr val="bg1"/>
                </a:solidFill>
              </a:rPr>
              <a:t>/ sound spelt </a:t>
            </a:r>
            <a:r>
              <a:rPr lang="en-GB" sz="3200" dirty="0" err="1">
                <a:solidFill>
                  <a:schemeClr val="bg1"/>
                </a:solidFill>
              </a:rPr>
              <a:t>ch</a:t>
            </a:r>
            <a:r>
              <a:rPr lang="en-GB" sz="3200" dirty="0">
                <a:solidFill>
                  <a:schemeClr val="bg1"/>
                </a:solidFill>
              </a:rPr>
              <a:t> (chef)</a:t>
            </a:r>
          </a:p>
        </p:txBody>
      </p:sp>
    </p:spTree>
    <p:extLst>
      <p:ext uri="{BB962C8B-B14F-4D97-AF65-F5344CB8AC3E}">
        <p14:creationId xmlns:p14="http://schemas.microsoft.com/office/powerpoint/2010/main" val="38917718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795886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tunnel, squirrel, travel, tinsel, cruel, fuel, model, chapel, angel, cancel,….?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C8E94F40-48C5-821A-D20F-D881B4CC6CA5}"/>
              </a:ext>
            </a:extLst>
          </p:cNvPr>
          <p:cNvSpPr/>
          <p:nvPr/>
        </p:nvSpPr>
        <p:spPr>
          <a:xfrm>
            <a:off x="871791" y="1822724"/>
            <a:ext cx="10426294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</a:t>
            </a:r>
            <a:r>
              <a:rPr lang="en-GB" sz="3200" dirty="0" err="1">
                <a:solidFill>
                  <a:schemeClr val="bg1"/>
                </a:solidFill>
              </a:rPr>
              <a:t>el</a:t>
            </a:r>
            <a:r>
              <a:rPr lang="en-GB" sz="3200" dirty="0">
                <a:solidFill>
                  <a:schemeClr val="bg1"/>
                </a:solidFill>
              </a:rPr>
              <a:t> at the end of words (camel)</a:t>
            </a:r>
          </a:p>
        </p:txBody>
      </p:sp>
    </p:spTree>
    <p:extLst>
      <p:ext uri="{BB962C8B-B14F-4D97-AF65-F5344CB8AC3E}">
        <p14:creationId xmlns:p14="http://schemas.microsoft.com/office/powerpoint/2010/main" val="347212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1155</Words>
  <Application>Microsoft Office PowerPoint</Application>
  <PresentationFormat>Widescreen</PresentationFormat>
  <Paragraphs>111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Andika</vt:lpstr>
      <vt:lpstr>Arial</vt:lpstr>
      <vt:lpstr>Office Theme</vt:lpstr>
      <vt:lpstr> How to Use this PowerPoint</vt:lpstr>
      <vt:lpstr>FLASH BACK: Words ending cial and tial.</vt:lpstr>
      <vt:lpstr>PowerPoint Presentation</vt:lpstr>
      <vt:lpstr>Remember: We have learned three ways  to spell the /l/ sound at  the end of words can be spelled. 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mistake?</vt:lpstr>
      <vt:lpstr>Can you spot the spelling mistake?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2025-12-08T17:25:47Z</dcterms:modified>
</cp:coreProperties>
</file>