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3"/>
  </p:notesMasterIdLst>
  <p:sldIdLst>
    <p:sldId id="390" r:id="rId2"/>
    <p:sldId id="480" r:id="rId3"/>
    <p:sldId id="274" r:id="rId4"/>
    <p:sldId id="269" r:id="rId5"/>
    <p:sldId id="282" r:id="rId6"/>
    <p:sldId id="317" r:id="rId7"/>
    <p:sldId id="296" r:id="rId8"/>
    <p:sldId id="318" r:id="rId9"/>
    <p:sldId id="319" r:id="rId10"/>
    <p:sldId id="320" r:id="rId11"/>
    <p:sldId id="323" r:id="rId12"/>
    <p:sldId id="324" r:id="rId13"/>
    <p:sldId id="331" r:id="rId14"/>
    <p:sldId id="332" r:id="rId15"/>
    <p:sldId id="298" r:id="rId16"/>
    <p:sldId id="321" r:id="rId17"/>
    <p:sldId id="326" r:id="rId18"/>
    <p:sldId id="327" r:id="rId19"/>
    <p:sldId id="328" r:id="rId20"/>
    <p:sldId id="329" r:id="rId21"/>
    <p:sldId id="322" r:id="rId22"/>
    <p:sldId id="299" r:id="rId23"/>
    <p:sldId id="325" r:id="rId24"/>
    <p:sldId id="301" r:id="rId25"/>
    <p:sldId id="399" r:id="rId26"/>
    <p:sldId id="369" r:id="rId27"/>
    <p:sldId id="370" r:id="rId28"/>
    <p:sldId id="361" r:id="rId29"/>
    <p:sldId id="365" r:id="rId30"/>
    <p:sldId id="363" r:id="rId31"/>
    <p:sldId id="270" r:id="rId32"/>
  </p:sldIdLst>
  <p:sldSz cx="12192000" cy="6858000"/>
  <p:notesSz cx="6858000" cy="9144000"/>
  <p:embeddedFontLst>
    <p:embeddedFont>
      <p:font typeface="Andika" panose="02000000000000000000" pitchFamily="2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7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6-01-12T12:52:24.021" v="4" actId="20577"/>
      <pc:docMkLst>
        <pc:docMk/>
      </pc:docMkLst>
      <pc:sldChg chg="modSp mod">
        <pc:chgData name="Glen Jones" userId="e846aaca-4b24-4b13-b0d0-f2308e16b284" providerId="ADAL" clId="{ED47ACC3-9597-4D89-A1DC-43CF280EF274}" dt="2026-01-12T12:52:24.021" v="4" actId="20577"/>
        <pc:sldMkLst>
          <pc:docMk/>
          <pc:sldMk cId="1950301317" sldId="361"/>
        </pc:sldMkLst>
        <pc:spChg chg="mod">
          <ac:chgData name="Glen Jones" userId="e846aaca-4b24-4b13-b0d0-f2308e16b284" providerId="ADAL" clId="{ED47ACC3-9597-4D89-A1DC-43CF280EF274}" dt="2026-01-12T12:52:24.021" v="4" actId="20577"/>
          <ac:spMkLst>
            <pc:docMk/>
            <pc:sldMk cId="1950301317" sldId="361"/>
            <ac:spMk id="19" creationId="{1B4AB500-C711-94E6-0EC2-FC502538B119}"/>
          </ac:spMkLst>
        </pc:spChg>
      </pc:sldChg>
      <pc:sldChg chg="modSp mod">
        <pc:chgData name="Glen Jones" userId="e846aaca-4b24-4b13-b0d0-f2308e16b284" providerId="ADAL" clId="{ED47ACC3-9597-4D89-A1DC-43CF280EF274}" dt="2026-01-12T12:52:22.353" v="3" actId="20577"/>
        <pc:sldMkLst>
          <pc:docMk/>
          <pc:sldMk cId="1882745055" sldId="365"/>
        </pc:sldMkLst>
        <pc:spChg chg="mod">
          <ac:chgData name="Glen Jones" userId="e846aaca-4b24-4b13-b0d0-f2308e16b284" providerId="ADAL" clId="{ED47ACC3-9597-4D89-A1DC-43CF280EF274}" dt="2026-01-12T12:52:22.353" v="3" actId="20577"/>
          <ac:spMkLst>
            <pc:docMk/>
            <pc:sldMk cId="1882745055" sldId="365"/>
            <ac:spMk id="8" creationId="{C6CC81E0-7DA6-ECBE-D8B8-1764E00FBD4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12/01/2026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12/01/2026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12/01/2026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12/01/2026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060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12/01/2026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12/01/2026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12/01/2026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12/01/2026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12/01/2026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12/01/2026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12/01/2026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12/01/2026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12/01/2026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74DEEB01-93CA-D5B9-7E60-953F930A2C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managed to find the gem although it was well hidden.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618231" y="2644583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alth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endParaRPr lang="en-GB" sz="80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E1EE2F-0844-24AA-73C4-4DED8DCFE39D}"/>
              </a:ext>
            </a:extLst>
          </p:cNvPr>
          <p:cNvSpPr txBox="1"/>
          <p:nvPr/>
        </p:nvSpPr>
        <p:spPr>
          <a:xfrm>
            <a:off x="5667389" y="3810101"/>
            <a:ext cx="217300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Sounds like snow</a:t>
            </a:r>
          </a:p>
        </p:txBody>
      </p:sp>
      <p:pic>
        <p:nvPicPr>
          <p:cNvPr id="8" name="Picture 7" descr="A snowy road with trees on either side of it&#10;&#10;Description automatically generated with medium confidence">
            <a:extLst>
              <a:ext uri="{FF2B5EF4-FFF2-40B4-BE49-F238E27FC236}">
                <a16:creationId xmlns:a16="http://schemas.microsoft.com/office/drawing/2014/main" id="{14694026-D2EF-BA2D-9BC6-DDADDB28CEF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40390" y="3887596"/>
            <a:ext cx="3071488" cy="1920539"/>
          </a:xfrm>
          <a:prstGeom prst="rect">
            <a:avLst/>
          </a:prstGeom>
        </p:spPr>
      </p:pic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116FEAF-77E8-0C26-DA77-C6C596BC83E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998" y="1994001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6679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8470A09B-D088-39DB-A59F-B5721FE2F3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dog ran through the rough patch of grass.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B0EB37-1EA4-F9C9-24FC-00C1B6E4FC7E}"/>
              </a:ext>
            </a:extLst>
          </p:cNvPr>
          <p:cNvSpPr txBox="1"/>
          <p:nvPr/>
        </p:nvSpPr>
        <p:spPr>
          <a:xfrm>
            <a:off x="5902235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r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88ED7FB-A1BA-0DF1-6D32-366C0E74677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2010964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9526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85DAC98C-EAE2-B810-F7EF-39F43B39A8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dog ran through the rough patch of grass.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02235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r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  <p:pic>
        <p:nvPicPr>
          <p:cNvPr id="8" name="Picture 7" descr="Text, letter&#10;&#10;Description automatically generated with medium confidence">
            <a:extLst>
              <a:ext uri="{FF2B5EF4-FFF2-40B4-BE49-F238E27FC236}">
                <a16:creationId xmlns:a16="http://schemas.microsoft.com/office/drawing/2014/main" id="{9927C27A-C305-D27B-7FF0-EBFD8C8D52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3067" y="3881846"/>
            <a:ext cx="2684269" cy="195878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43B4E5-599E-C0BB-58C0-3BACABE4535D}"/>
              </a:ext>
            </a:extLst>
          </p:cNvPr>
          <p:cNvSpPr txBox="1"/>
          <p:nvPr/>
        </p:nvSpPr>
        <p:spPr>
          <a:xfrm>
            <a:off x="5990393" y="3783356"/>
            <a:ext cx="217300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Sounds like stuff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36CB67B-609B-A58C-5030-7EF5BC0C0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1234" y="2189879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4475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C17997AC-5F1D-FFDC-2F0A-DC7D97FBA3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Emile's quest is very tough.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B0EB37-1EA4-F9C9-24FC-00C1B6E4FC7E}"/>
              </a:ext>
            </a:extLst>
          </p:cNvPr>
          <p:cNvSpPr txBox="1"/>
          <p:nvPr/>
        </p:nvSpPr>
        <p:spPr>
          <a:xfrm>
            <a:off x="5902235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24E1E50-4058-E930-D365-22C4406627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438" y="1856522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4476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C0C18404-2EC2-D67D-18E0-74D754FA55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Emile's quest is very tough.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02235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  <p:pic>
        <p:nvPicPr>
          <p:cNvPr id="8" name="Picture 7" descr="Text, letter&#10;&#10;Description automatically generated with medium confidence">
            <a:extLst>
              <a:ext uri="{FF2B5EF4-FFF2-40B4-BE49-F238E27FC236}">
                <a16:creationId xmlns:a16="http://schemas.microsoft.com/office/drawing/2014/main" id="{9927C27A-C305-D27B-7FF0-EBFD8C8D52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3067" y="3881846"/>
            <a:ext cx="2684269" cy="195878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43B4E5-599E-C0BB-58C0-3BACABE4535D}"/>
              </a:ext>
            </a:extLst>
          </p:cNvPr>
          <p:cNvSpPr txBox="1"/>
          <p:nvPr/>
        </p:nvSpPr>
        <p:spPr>
          <a:xfrm>
            <a:off x="5990393" y="3783356"/>
            <a:ext cx="217300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Sounds like stuff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5E01BBB-D715-C84D-77E6-A1C41FACB90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0651" y="1881669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8904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C198A9F3-D71C-7D13-69B5-9FE762DC10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thought that Emile would give up on his quest.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141038" y="2500776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th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r>
              <a:rPr lang="en-GB" sz="8000" dirty="0">
                <a:solidFill>
                  <a:schemeClr val="bg1"/>
                </a:solidFill>
              </a:rPr>
              <a:t>t</a:t>
            </a:r>
          </a:p>
        </p:txBody>
      </p:sp>
      <p:pic>
        <p:nvPicPr>
          <p:cNvPr id="10" name="Picture 9" descr="A picture containing wheel&#10;&#10;Description automatically generated">
            <a:extLst>
              <a:ext uri="{FF2B5EF4-FFF2-40B4-BE49-F238E27FC236}">
                <a16:creationId xmlns:a16="http://schemas.microsoft.com/office/drawing/2014/main" id="{0DA519F6-C85A-66B6-5D43-7D7CE21031F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471" y="1683460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3349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A570C63B-78B0-04C6-F9C8-6F6B814D74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thought that Emile would give up on his quest.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141038" y="2500776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th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r>
              <a:rPr lang="en-GB" sz="8000" dirty="0">
                <a:solidFill>
                  <a:schemeClr val="bg1"/>
                </a:solidFill>
              </a:rPr>
              <a:t>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B5F587-9D57-D68E-8EED-2BFD0F3B80B5}"/>
              </a:ext>
            </a:extLst>
          </p:cNvPr>
          <p:cNvSpPr txBox="1"/>
          <p:nvPr/>
        </p:nvSpPr>
        <p:spPr>
          <a:xfrm>
            <a:off x="5335158" y="3747917"/>
            <a:ext cx="217300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Sounds like short</a:t>
            </a:r>
          </a:p>
        </p:txBody>
      </p:sp>
      <p:pic>
        <p:nvPicPr>
          <p:cNvPr id="9" name="Picture 8" descr="A pair of people's legs&#10;&#10;Description automatically generated with low confidence">
            <a:extLst>
              <a:ext uri="{FF2B5EF4-FFF2-40B4-BE49-F238E27FC236}">
                <a16:creationId xmlns:a16="http://schemas.microsoft.com/office/drawing/2014/main" id="{C521DE4E-09B6-97BC-82B7-A58A655089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8159" y="3824214"/>
            <a:ext cx="2896470" cy="1930979"/>
          </a:xfrm>
          <a:prstGeom prst="rect">
            <a:avLst/>
          </a:prstGeom>
        </p:spPr>
      </p:pic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4AC39A5E-AD07-7240-B9A2-F3B90D8B03B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039" y="1703751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3150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7408E189-A82B-088D-5BA8-03D83ABC9B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gems Emile sought were well hidden.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708DC0-FEEF-1732-8FF2-EF95DBF41B97}"/>
              </a:ext>
            </a:extLst>
          </p:cNvPr>
          <p:cNvSpPr txBox="1"/>
          <p:nvPr/>
        </p:nvSpPr>
        <p:spPr>
          <a:xfrm>
            <a:off x="3914530" y="2500775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s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r>
              <a:rPr lang="en-GB" sz="8000" dirty="0">
                <a:solidFill>
                  <a:schemeClr val="bg1"/>
                </a:solidFill>
              </a:rPr>
              <a:t>t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9E3EB13D-A6E0-9CA8-7348-60C74A8320E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719873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5335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1A8918E-FE5D-D81C-C6BA-65147BC551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gems Emile sought were well hidden.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14530" y="2500775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s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r>
              <a:rPr lang="en-GB" sz="8000" dirty="0">
                <a:solidFill>
                  <a:schemeClr val="bg1"/>
                </a:solidFill>
              </a:rPr>
              <a:t>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B5F587-9D57-D68E-8EED-2BFD0F3B80B5}"/>
              </a:ext>
            </a:extLst>
          </p:cNvPr>
          <p:cNvSpPr txBox="1"/>
          <p:nvPr/>
        </p:nvSpPr>
        <p:spPr>
          <a:xfrm>
            <a:off x="5335158" y="3747917"/>
            <a:ext cx="217300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Sounds like short</a:t>
            </a:r>
          </a:p>
        </p:txBody>
      </p:sp>
      <p:pic>
        <p:nvPicPr>
          <p:cNvPr id="9" name="Picture 8" descr="A pair of people's legs&#10;&#10;Description automatically generated with low confidence">
            <a:extLst>
              <a:ext uri="{FF2B5EF4-FFF2-40B4-BE49-F238E27FC236}">
                <a16:creationId xmlns:a16="http://schemas.microsoft.com/office/drawing/2014/main" id="{C521DE4E-09B6-97BC-82B7-A58A655089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8159" y="3824214"/>
            <a:ext cx="2896470" cy="1930979"/>
          </a:xfrm>
          <a:prstGeom prst="rect">
            <a:avLst/>
          </a:prstGeom>
        </p:spPr>
      </p:pic>
      <p:pic>
        <p:nvPicPr>
          <p:cNvPr id="10" name="Picture 9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87F050A2-EF17-3576-AB69-F1964342ED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378" y="1828242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2259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EB380DA-BB5C-ED6D-9154-A75E5B48A9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woman bought a newspaper from the shop.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708DC0-FEEF-1732-8FF2-EF95DBF41B97}"/>
              </a:ext>
            </a:extLst>
          </p:cNvPr>
          <p:cNvSpPr txBox="1"/>
          <p:nvPr/>
        </p:nvSpPr>
        <p:spPr>
          <a:xfrm>
            <a:off x="3914530" y="2500775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b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r>
              <a:rPr lang="en-GB" sz="8000" dirty="0">
                <a:solidFill>
                  <a:schemeClr val="bg1"/>
                </a:solidFill>
              </a:rPr>
              <a:t>t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857D78-9686-ECA1-0554-A4811A3392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9644" y="2098504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13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6" name="Picture 5" descr="A sign on a fence&#10;&#10;AI-generated content may be incorrect.">
            <a:extLst>
              <a:ext uri="{FF2B5EF4-FFF2-40B4-BE49-F238E27FC236}">
                <a16:creationId xmlns:a16="http://schemas.microsoft.com/office/drawing/2014/main" id="{3D352B85-C6E9-64C2-6DBF-D68B4A6DC1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9258" y="1804437"/>
            <a:ext cx="7113482" cy="4399415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8FEC160B-2211-EDEE-95ED-825C97544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</p:spTree>
    <p:extLst>
      <p:ext uri="{BB962C8B-B14F-4D97-AF65-F5344CB8AC3E}">
        <p14:creationId xmlns:p14="http://schemas.microsoft.com/office/powerpoint/2010/main" val="14848732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6764517-5F23-E7B5-766F-F799989CE2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woman bought a newspaper from the shop.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14530" y="2500775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b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r>
              <a:rPr lang="en-GB" sz="8000" dirty="0">
                <a:solidFill>
                  <a:schemeClr val="bg1"/>
                </a:solidFill>
              </a:rPr>
              <a:t>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B5F587-9D57-D68E-8EED-2BFD0F3B80B5}"/>
              </a:ext>
            </a:extLst>
          </p:cNvPr>
          <p:cNvSpPr txBox="1"/>
          <p:nvPr/>
        </p:nvSpPr>
        <p:spPr>
          <a:xfrm>
            <a:off x="5335158" y="3747917"/>
            <a:ext cx="217300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Sounds like short</a:t>
            </a:r>
          </a:p>
        </p:txBody>
      </p:sp>
      <p:pic>
        <p:nvPicPr>
          <p:cNvPr id="9" name="Picture 8" descr="A pair of people's legs&#10;&#10;Description automatically generated with low confidence">
            <a:extLst>
              <a:ext uri="{FF2B5EF4-FFF2-40B4-BE49-F238E27FC236}">
                <a16:creationId xmlns:a16="http://schemas.microsoft.com/office/drawing/2014/main" id="{C521DE4E-09B6-97BC-82B7-A58A655089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8159" y="3824214"/>
            <a:ext cx="2896470" cy="1930979"/>
          </a:xfrm>
          <a:prstGeom prst="rect">
            <a:avLst/>
          </a:prstGeom>
        </p:spPr>
      </p:pic>
      <p:pic>
        <p:nvPicPr>
          <p:cNvPr id="10" name="Picture 9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B31CB49-83CA-D3A5-DA97-7670447F10F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4146" y="1846230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3922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6064C0EC-420A-B01C-8DB9-4013FA079A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They ran through the puddle.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B0AE367-150E-C22F-1DCF-011DF4E18FB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035" y="1592952"/>
            <a:ext cx="5337962" cy="420868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4A2A0E3-C2FE-007E-EF82-BA981FEB11FE}"/>
              </a:ext>
            </a:extLst>
          </p:cNvPr>
          <p:cNvSpPr txBox="1"/>
          <p:nvPr/>
        </p:nvSpPr>
        <p:spPr>
          <a:xfrm>
            <a:off x="4225604" y="2609144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thr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endParaRPr lang="en-GB" sz="8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3133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E154F9D7-4A00-8060-3D16-FF3A5315B9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They ran through the puddle.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225604" y="2609144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thr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B0AE367-150E-C22F-1DCF-011DF4E18FB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870" y="1453616"/>
            <a:ext cx="5337962" cy="420868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6E39B34-24CF-D94B-6E16-69CA2725480C}"/>
              </a:ext>
            </a:extLst>
          </p:cNvPr>
          <p:cNvSpPr txBox="1"/>
          <p:nvPr/>
        </p:nvSpPr>
        <p:spPr>
          <a:xfrm>
            <a:off x="5335158" y="3747917"/>
            <a:ext cx="217300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Sounds like shoe</a:t>
            </a:r>
          </a:p>
        </p:txBody>
      </p:sp>
      <p:pic>
        <p:nvPicPr>
          <p:cNvPr id="9" name="Picture 8" descr="A close-up of a shoe&#10;&#10;Description automatically generated with low confidence">
            <a:extLst>
              <a:ext uri="{FF2B5EF4-FFF2-40B4-BE49-F238E27FC236}">
                <a16:creationId xmlns:a16="http://schemas.microsoft.com/office/drawing/2014/main" id="{AE133AF6-4330-4ABB-D523-7C44C0687A9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98104" y="3843274"/>
            <a:ext cx="2891869" cy="1954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031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background pattern&#10;&#10;Description automatically generated">
            <a:extLst>
              <a:ext uri="{FF2B5EF4-FFF2-40B4-BE49-F238E27FC236}">
                <a16:creationId xmlns:a16="http://schemas.microsoft.com/office/drawing/2014/main" id="{82940EBE-4363-9919-0505-181F517133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Did I hear a cough?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700186" y="2609144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c</a:t>
            </a:r>
            <a:r>
              <a:rPr lang="en-GB" sz="8000" dirty="0">
                <a:solidFill>
                  <a:srgbClr val="FFFF00"/>
                </a:solidFill>
              </a:rPr>
              <a:t>ough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66" y="1063767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8008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86BCF09A-9289-43AF-5AE0-EC6BE069EE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Did I hear a cough?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700186" y="2609144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c</a:t>
            </a:r>
            <a:r>
              <a:rPr lang="en-GB" sz="8000" dirty="0">
                <a:solidFill>
                  <a:srgbClr val="FFFF00"/>
                </a:solidFill>
              </a:rPr>
              <a:t>ough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66" y="1063767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5E36DD9-E7BB-BA1B-DD77-07061C0A2468}"/>
              </a:ext>
            </a:extLst>
          </p:cNvPr>
          <p:cNvSpPr txBox="1"/>
          <p:nvPr/>
        </p:nvSpPr>
        <p:spPr>
          <a:xfrm>
            <a:off x="5335158" y="3747917"/>
            <a:ext cx="217300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Sounds like off</a:t>
            </a:r>
          </a:p>
        </p:txBody>
      </p:sp>
      <p:pic>
        <p:nvPicPr>
          <p:cNvPr id="8" name="Picture 7" descr="A picture containing person&#10;&#10;Description automatically generated">
            <a:extLst>
              <a:ext uri="{FF2B5EF4-FFF2-40B4-BE49-F238E27FC236}">
                <a16:creationId xmlns:a16="http://schemas.microsoft.com/office/drawing/2014/main" id="{C1E6A423-B299-6E32-48CA-2833558A8C9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9975" y="3862220"/>
            <a:ext cx="2832913" cy="1888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0917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5486" y="267369"/>
            <a:ext cx="7393576" cy="11127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1900" dirty="0">
                <a:solidFill>
                  <a:schemeClr val="bg1"/>
                </a:solidFill>
              </a:rPr>
              <a:t>Click the words to reveal the answer.</a:t>
            </a:r>
            <a:r>
              <a:rPr lang="en-GB" dirty="0">
                <a:solidFill>
                  <a:schemeClr val="bg1"/>
                </a:solidFill>
              </a:rPr>
              <a:t>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9394165" y="1578008"/>
            <a:ext cx="2573555" cy="695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Like off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F280AED-23D9-E0FA-6812-6C7FD8EA56DE}"/>
              </a:ext>
            </a:extLst>
          </p:cNvPr>
          <p:cNvSpPr txBox="1">
            <a:spLocks/>
          </p:cNvSpPr>
          <p:nvPr/>
        </p:nvSpPr>
        <p:spPr>
          <a:xfrm>
            <a:off x="6596330" y="1590765"/>
            <a:ext cx="2573555" cy="71572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Like shoe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13597" y="2726368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rough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54911" y="3475807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although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105365" y="3475806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enough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32078" y="5003713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</a:t>
            </a:r>
            <a:r>
              <a:rPr lang="en-GB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ought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32079" y="4254274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through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153278" y="2717120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cough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FCC45A5-7D7C-DB24-6F1F-79C48C413DC3}"/>
              </a:ext>
            </a:extLst>
          </p:cNvPr>
          <p:cNvCxnSpPr>
            <a:cxnSpLocks/>
          </p:cNvCxnSpPr>
          <p:nvPr/>
        </p:nvCxnSpPr>
        <p:spPr>
          <a:xfrm>
            <a:off x="6449002" y="2562551"/>
            <a:ext cx="0" cy="1490288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9302604" y="2554456"/>
            <a:ext cx="0" cy="1498383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F1C7D732-2FBE-9855-0E39-8EC65887C22D}"/>
              </a:ext>
            </a:extLst>
          </p:cNvPr>
          <p:cNvSpPr txBox="1">
            <a:spLocks/>
          </p:cNvSpPr>
          <p:nvPr/>
        </p:nvSpPr>
        <p:spPr>
          <a:xfrm>
            <a:off x="3847298" y="1608376"/>
            <a:ext cx="2573555" cy="71572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Like snow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F33AAC3-458D-203B-1CAA-22963E7CF23A}"/>
              </a:ext>
            </a:extLst>
          </p:cNvPr>
          <p:cNvSpPr txBox="1">
            <a:spLocks/>
          </p:cNvSpPr>
          <p:nvPr/>
        </p:nvSpPr>
        <p:spPr>
          <a:xfrm>
            <a:off x="2076714" y="5029825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though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3CF8B7D-9D35-9E29-7B95-2FDA3262C534}"/>
              </a:ext>
            </a:extLst>
          </p:cNvPr>
          <p:cNvSpPr txBox="1">
            <a:spLocks/>
          </p:cNvSpPr>
          <p:nvPr/>
        </p:nvSpPr>
        <p:spPr>
          <a:xfrm>
            <a:off x="2076715" y="4280386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thought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79833299-C936-09A2-96B4-03D80F6F4350}"/>
              </a:ext>
            </a:extLst>
          </p:cNvPr>
          <p:cNvSpPr txBox="1">
            <a:spLocks/>
          </p:cNvSpPr>
          <p:nvPr/>
        </p:nvSpPr>
        <p:spPr>
          <a:xfrm>
            <a:off x="5162224" y="4388997"/>
            <a:ext cx="2573555" cy="71572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Like short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47DF80F2-F569-BA37-2D9B-96EAC8A203A1}"/>
              </a:ext>
            </a:extLst>
          </p:cNvPr>
          <p:cNvSpPr txBox="1">
            <a:spLocks/>
          </p:cNvSpPr>
          <p:nvPr/>
        </p:nvSpPr>
        <p:spPr>
          <a:xfrm>
            <a:off x="8015826" y="4388997"/>
            <a:ext cx="2573555" cy="71572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Like stuff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28B035E4-F27E-890C-12DF-0F9DEE0EC09B}"/>
              </a:ext>
            </a:extLst>
          </p:cNvPr>
          <p:cNvCxnSpPr>
            <a:cxnSpLocks/>
          </p:cNvCxnSpPr>
          <p:nvPr/>
        </p:nvCxnSpPr>
        <p:spPr>
          <a:xfrm>
            <a:off x="7870261" y="5171420"/>
            <a:ext cx="0" cy="1498383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0337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2.59259E-6 L 0.52096 0.3493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42" y="17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56159 -0.2263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8" y="-1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2.22222E-6 L 0.43828 0.1354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14" y="6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67604 0.3696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97" y="18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2.59259E-6 L 0.32605 -0.1405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02" y="-7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4.44444E-6 L 0.63842 -0.0094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14" y="-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1 0.00047 L 0.2892 0.1474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88" y="7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2.96296E-6 L 0.18073 -0.25578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36" y="-12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17" grpId="0" animBg="1"/>
      <p:bldP spid="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Althogh their path was rogh and togh, they pressed on, driven by the thoght of discovering new wonders.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Although</a:t>
            </a:r>
            <a:r>
              <a:rPr lang="en-GB" sz="3400" dirty="0">
                <a:solidFill>
                  <a:schemeClr val="bg1"/>
                </a:solidFill>
              </a:rPr>
              <a:t> their path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rough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tough</a:t>
            </a:r>
            <a:r>
              <a:rPr lang="en-GB" sz="3400" dirty="0">
                <a:solidFill>
                  <a:schemeClr val="bg1"/>
                </a:solidFill>
              </a:rPr>
              <a:t>, they pressed on, driven by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thought</a:t>
            </a:r>
            <a:r>
              <a:rPr lang="en-GB" sz="3400" dirty="0">
                <a:solidFill>
                  <a:schemeClr val="bg1"/>
                </a:solidFill>
              </a:rPr>
              <a:t> of discovering new wonders.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Although their path was rough and tough, they pressed on, driven by the thought of discovering new wonders.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002440-2300-9366-6473-5BB133987D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26BE7829-2024-AD89-3119-D3EAAE0B42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333875B1-B63D-9A18-334B-6ACA2EC53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E4356E53-2AEA-8C0C-DDBE-86D9EFD3ED55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E64AF12-F30E-AB06-F9FC-EDBD0B259D1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9B39C21-DCCE-E269-9FF6-4CD8523F0046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they ploghed throgh fields of neon-hued flora,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Emile coghed occasionally.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B889F60-589B-10D1-C2DE-97D42ABFFC6D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they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ploughed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through</a:t>
            </a:r>
            <a:r>
              <a:rPr lang="en-GB" sz="3400" dirty="0">
                <a:solidFill>
                  <a:schemeClr val="bg1"/>
                </a:solidFill>
              </a:rPr>
              <a:t> fields of neon-hued flora,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Emile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coughed</a:t>
            </a:r>
            <a:r>
              <a:rPr lang="en-GB" sz="3400" dirty="0">
                <a:solidFill>
                  <a:schemeClr val="bg1"/>
                </a:solidFill>
              </a:rPr>
              <a:t> occasionally.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36334B8-6580-B76B-8476-C0D8F4B337BF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they ploughed through fields of neon-hued flora,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Emile coughed occasionally.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6654366-E4E2-2CC8-2004-EF95604AC3AD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318F7F4-D0FC-DC3A-44E7-00296918096D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878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803A0A27-80D6-15EA-06AA-894E4D6C4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scrambled some words! Which four words has he scrambled?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gouhtht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gouhoth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gouhtrh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gouhne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thorough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enough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though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although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thought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through</a:t>
            </a: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67404F3-D2BD-6013-22ED-C8451D21C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AACD90D-085D-EE10-C6F1-3771B61262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0462A9B-9D32-CC53-0EE5-291F959DAB33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gouhtht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92AB24-20E8-79D0-992E-A41E294339AA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gouhoth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D372686-A6E4-560C-0AAE-ADFEAA93D0E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gouhtrh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6CC81E0-7DA6-ECBE-D8B8-1764E00FBD44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gouhne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3599FC-B75D-9C4E-EBEB-ADCAE1AE1E37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thorough</a:t>
            </a:r>
          </a:p>
          <a:p>
            <a:pPr algn="ctr"/>
            <a:r>
              <a:rPr lang="en-GB" sz="3200" dirty="0">
                <a:solidFill>
                  <a:srgbClr val="0070C0"/>
                </a:solidFill>
                <a:latin typeface="Andika" panose="02000000000000000000" pitchFamily="2" charset="0"/>
              </a:rPr>
              <a:t>1. enough</a:t>
            </a:r>
          </a:p>
          <a:p>
            <a:pPr algn="ctr"/>
            <a:r>
              <a:rPr lang="en-GB" sz="3200" dirty="0">
                <a:solidFill>
                  <a:srgbClr val="00B0F0"/>
                </a:solidFill>
                <a:latin typeface="Andika" panose="02000000000000000000" pitchFamily="2" charset="0"/>
              </a:rPr>
              <a:t>2. though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although</a:t>
            </a:r>
          </a:p>
          <a:p>
            <a:pPr algn="ctr"/>
            <a:r>
              <a:rPr lang="en-GB" sz="3200" dirty="0">
                <a:solidFill>
                  <a:srgbClr val="EF8023"/>
                </a:solidFill>
                <a:latin typeface="Andika" panose="02000000000000000000" pitchFamily="2" charset="0"/>
              </a:rPr>
              <a:t>3. thought</a:t>
            </a:r>
          </a:p>
          <a:p>
            <a:pPr algn="ctr"/>
            <a:r>
              <a:rPr lang="en-GB" sz="3200" dirty="0">
                <a:solidFill>
                  <a:srgbClr val="00B050"/>
                </a:solidFill>
                <a:latin typeface="Andika" panose="02000000000000000000" pitchFamily="2" charset="0"/>
              </a:rPr>
              <a:t>4. through</a:t>
            </a:r>
          </a:p>
        </p:txBody>
      </p:sp>
    </p:spTree>
    <p:extLst>
      <p:ext uri="{BB962C8B-B14F-4D97-AF65-F5344CB8AC3E}">
        <p14:creationId xmlns:p14="http://schemas.microsoft.com/office/powerpoint/2010/main" val="18827450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E61E358-5807-60A2-F4A8-BA580DD6B01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9"/>
            <a:ext cx="9144000" cy="128822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Words with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ough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43C821F6-0D56-EFF9-971D-77FB5AC773E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66960" y="3701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DD65FC4-36FC-E1A2-0475-067F688867C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C9317EF-659A-196E-88F5-04A8CD8DDDF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SY5T3AW1L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SY5T3AW1P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SY5T3AW1S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SY5T3AW1F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SY5T3AW1A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SY5T3AW1Sa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SY5T3AW1Fe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0C96BFCF-501A-88AC-9E1C-4571C96884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0167E00-3CF5-104A-CA2A-01443643BCEC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CA13E1E3-C04D-DBA7-2357-820B322C95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4B71AE7-F8C3-11DB-B1FD-375CF5DB77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2056" y="1745491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1.	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thorough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enough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though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although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thought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through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8639" y="1745491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rough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cough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sought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bought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11.	plough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12.	tough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027E483-AA68-7FE1-2DCD-10620CF6D3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6045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C8A90F22-2FF2-F78E-05A8-E04B0D3AB21C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D9F963EA-2FAC-7133-AC6E-622CD1B4F6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pSp>
        <p:nvGrpSpPr>
          <p:cNvPr id="45" name="Group 44">
            <a:extLst>
              <a:ext uri="{FF2B5EF4-FFF2-40B4-BE49-F238E27FC236}">
                <a16:creationId xmlns:a16="http://schemas.microsoft.com/office/drawing/2014/main" id="{EE9F0E39-2471-CFD5-BC0B-E7CCF6683006}"/>
              </a:ext>
            </a:extLst>
          </p:cNvPr>
          <p:cNvGrpSpPr/>
          <p:nvPr/>
        </p:nvGrpSpPr>
        <p:grpSpPr>
          <a:xfrm>
            <a:off x="4800126" y="4240758"/>
            <a:ext cx="2815701" cy="2429537"/>
            <a:chOff x="7106338" y="4286418"/>
            <a:chExt cx="2815701" cy="2429537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73061C31-CB32-6BF9-FF40-6436DC4C0EE6}"/>
                </a:ext>
              </a:extLst>
            </p:cNvPr>
            <p:cNvGrpSpPr/>
            <p:nvPr/>
          </p:nvGrpSpPr>
          <p:grpSpPr>
            <a:xfrm>
              <a:off x="7106338" y="4286418"/>
              <a:ext cx="2815701" cy="2429537"/>
              <a:chOff x="-196727" y="1794653"/>
              <a:chExt cx="3994029" cy="3046777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0293C90C-F72F-50C7-9ABD-D869C517E066}"/>
                  </a:ext>
                </a:extLst>
              </p:cNvPr>
              <p:cNvSpPr/>
              <p:nvPr/>
            </p:nvSpPr>
            <p:spPr>
              <a:xfrm>
                <a:off x="-196727" y="1794653"/>
                <a:ext cx="3994029" cy="3046777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F5616E67-FF65-A0F7-310F-E309FA414A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96726" y="1862877"/>
                <a:ext cx="3994028" cy="11086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 anchor="t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t</a:t>
                </a:r>
                <a:r>
                  <a:rPr lang="en-GB" altLang="en-US" sz="2400" dirty="0">
                    <a:solidFill>
                      <a:srgbClr val="7030A0"/>
                    </a:solidFill>
                    <a:latin typeface="+mj-lt"/>
                  </a:rPr>
                  <a:t>ough</a:t>
                </a: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 sounds </a:t>
                </a:r>
              </a:p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like stuff</a:t>
                </a:r>
                <a:endParaRPr lang="en-GB" altLang="en-US" sz="24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44" name="Picture 43" descr="Text, letter&#10;&#10;Description automatically generated with medium confidence">
              <a:extLst>
                <a:ext uri="{FF2B5EF4-FFF2-40B4-BE49-F238E27FC236}">
                  <a16:creationId xmlns:a16="http://schemas.microsoft.com/office/drawing/2014/main" id="{879BA464-7897-82D8-FC13-6C59C03E9E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68836" y="5161513"/>
              <a:ext cx="2090704" cy="1393802"/>
            </a:xfrm>
            <a:prstGeom prst="rect">
              <a:avLst/>
            </a:prstGeom>
          </p:spPr>
        </p:pic>
      </p:grpSp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42044"/>
            <a:ext cx="9530716" cy="134003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There are </a:t>
            </a:r>
            <a:r>
              <a:rPr lang="en-GB" altLang="en-US" sz="3600" b="1" u="sng" dirty="0">
                <a:solidFill>
                  <a:srgbClr val="FFFF00"/>
                </a:solidFill>
                <a:latin typeface="+mj-lt"/>
              </a:rPr>
              <a:t>SIX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sounds the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letters </a:t>
            </a:r>
            <a:r>
              <a:rPr lang="en-GB" altLang="en-US" sz="3600" u="sng" dirty="0">
                <a:solidFill>
                  <a:srgbClr val="FFFF00"/>
                </a:solidFill>
                <a:latin typeface="+mj-lt"/>
              </a:rPr>
              <a:t>ough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can make! 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B1B3419-ED40-E914-7126-3DE37E5C45C1}"/>
              </a:ext>
            </a:extLst>
          </p:cNvPr>
          <p:cNvGrpSpPr/>
          <p:nvPr/>
        </p:nvGrpSpPr>
        <p:grpSpPr>
          <a:xfrm>
            <a:off x="1379325" y="1682097"/>
            <a:ext cx="2815701" cy="2429537"/>
            <a:chOff x="1584961" y="1905611"/>
            <a:chExt cx="3475311" cy="2781799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1319BA1-AF37-CE91-F8FE-A8379870B4AF}"/>
                </a:ext>
              </a:extLst>
            </p:cNvPr>
            <p:cNvGrpSpPr/>
            <p:nvPr/>
          </p:nvGrpSpPr>
          <p:grpSpPr>
            <a:xfrm>
              <a:off x="1584961" y="1905611"/>
              <a:ext cx="3475311" cy="2781799"/>
              <a:chOff x="-196727" y="1794652"/>
              <a:chExt cx="3994029" cy="3046777"/>
            </a:xfrm>
          </p:grpSpPr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DEE985D1-02ED-C7B4-9F84-78E8AA5C2174}"/>
                  </a:ext>
                </a:extLst>
              </p:cNvPr>
              <p:cNvSpPr/>
              <p:nvPr/>
            </p:nvSpPr>
            <p:spPr>
              <a:xfrm>
                <a:off x="-196727" y="1794652"/>
                <a:ext cx="3994029" cy="3046777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B35C35AE-48BE-DE3C-9EDF-EE5AEDC276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96726" y="1862876"/>
                <a:ext cx="3994028" cy="11086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 anchor="t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alth</a:t>
                </a:r>
                <a:r>
                  <a:rPr lang="en-GB" altLang="en-US" sz="2400" dirty="0">
                    <a:solidFill>
                      <a:srgbClr val="7030A0"/>
                    </a:solidFill>
                    <a:latin typeface="+mj-lt"/>
                  </a:rPr>
                  <a:t>ough</a:t>
                </a: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 sounds like snow</a:t>
                </a:r>
                <a:endParaRPr lang="en-GB" altLang="en-US" sz="24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3" name="Picture 2" descr="A snowy road with trees on either side of it&#10;&#10;Description automatically generated with medium confidence">
              <a:extLst>
                <a:ext uri="{FF2B5EF4-FFF2-40B4-BE49-F238E27FC236}">
                  <a16:creationId xmlns:a16="http://schemas.microsoft.com/office/drawing/2014/main" id="{EF5417D0-3341-0A82-69DD-69448619F2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933639" y="2949779"/>
              <a:ext cx="2777954" cy="1617584"/>
            </a:xfrm>
            <a:prstGeom prst="rect">
              <a:avLst/>
            </a:prstGeom>
          </p:spPr>
        </p:pic>
      </p:grp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245" y="0"/>
            <a:ext cx="1854352" cy="1730083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CAD0A7DC-1EAF-82CC-48A6-E4622302D1B0}"/>
              </a:ext>
            </a:extLst>
          </p:cNvPr>
          <p:cNvGrpSpPr/>
          <p:nvPr/>
        </p:nvGrpSpPr>
        <p:grpSpPr>
          <a:xfrm>
            <a:off x="4718535" y="1682098"/>
            <a:ext cx="2815701" cy="2429537"/>
            <a:chOff x="4718535" y="1682098"/>
            <a:chExt cx="2815701" cy="2429537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12AC9849-A936-024A-54C3-B18FD4E2B206}"/>
                </a:ext>
              </a:extLst>
            </p:cNvPr>
            <p:cNvGrpSpPr/>
            <p:nvPr/>
          </p:nvGrpSpPr>
          <p:grpSpPr>
            <a:xfrm>
              <a:off x="4718535" y="1682098"/>
              <a:ext cx="2815701" cy="2429537"/>
              <a:chOff x="-196727" y="1794652"/>
              <a:chExt cx="3994029" cy="3046777"/>
            </a:xfrm>
          </p:grpSpPr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C4C86041-A336-A35E-BFD6-88DA85791297}"/>
                  </a:ext>
                </a:extLst>
              </p:cNvPr>
              <p:cNvSpPr/>
              <p:nvPr/>
            </p:nvSpPr>
            <p:spPr>
              <a:xfrm>
                <a:off x="-196727" y="1794652"/>
                <a:ext cx="3994029" cy="3046777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4490D750-89F2-72B9-9460-1BD1CA69C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96726" y="1862876"/>
                <a:ext cx="3994028" cy="11086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 anchor="t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thr</a:t>
                </a:r>
                <a:r>
                  <a:rPr lang="en-GB" altLang="en-US" sz="2400" dirty="0">
                    <a:solidFill>
                      <a:srgbClr val="7030A0"/>
                    </a:solidFill>
                    <a:latin typeface="+mj-lt"/>
                  </a:rPr>
                  <a:t>ough</a:t>
                </a: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 sounds like shoe</a:t>
                </a:r>
                <a:endParaRPr lang="en-GB" altLang="en-US" sz="24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8" name="Picture 7" descr="A close-up of a shoe&#10;&#10;Description automatically generated with low confidence">
              <a:extLst>
                <a:ext uri="{FF2B5EF4-FFF2-40B4-BE49-F238E27FC236}">
                  <a16:creationId xmlns:a16="http://schemas.microsoft.com/office/drawing/2014/main" id="{640E9080-C381-9294-644B-5579D515F5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081033" y="2594209"/>
              <a:ext cx="2090704" cy="1412748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A01BE0B-C1B9-9BF9-E7AD-5C31FC94A5DD}"/>
              </a:ext>
            </a:extLst>
          </p:cNvPr>
          <p:cNvGrpSpPr/>
          <p:nvPr/>
        </p:nvGrpSpPr>
        <p:grpSpPr>
          <a:xfrm>
            <a:off x="8092493" y="1682097"/>
            <a:ext cx="2815701" cy="2429537"/>
            <a:chOff x="9259960" y="1610374"/>
            <a:chExt cx="2815701" cy="2429537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DF2B401B-4251-C672-9FFA-759D1A9EA418}"/>
                </a:ext>
              </a:extLst>
            </p:cNvPr>
            <p:cNvGrpSpPr/>
            <p:nvPr/>
          </p:nvGrpSpPr>
          <p:grpSpPr>
            <a:xfrm>
              <a:off x="9259960" y="1610374"/>
              <a:ext cx="2815701" cy="2429537"/>
              <a:chOff x="-196727" y="1794652"/>
              <a:chExt cx="3994029" cy="3046777"/>
            </a:xfrm>
          </p:grpSpPr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4D1EF2C1-4BC5-57EB-BC69-C3F72E7C7387}"/>
                  </a:ext>
                </a:extLst>
              </p:cNvPr>
              <p:cNvSpPr/>
              <p:nvPr/>
            </p:nvSpPr>
            <p:spPr>
              <a:xfrm>
                <a:off x="-196727" y="1794652"/>
                <a:ext cx="3994029" cy="3046777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9137081F-0A65-B34A-4072-7BBC58496B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96726" y="1862876"/>
                <a:ext cx="3994028" cy="11086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 anchor="t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c</a:t>
                </a:r>
                <a:r>
                  <a:rPr lang="en-GB" altLang="en-US" sz="2400" dirty="0">
                    <a:solidFill>
                      <a:srgbClr val="7030A0"/>
                    </a:solidFill>
                    <a:latin typeface="+mj-lt"/>
                  </a:rPr>
                  <a:t>ough</a:t>
                </a: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 sounds </a:t>
                </a:r>
              </a:p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like off</a:t>
                </a:r>
                <a:endParaRPr lang="en-GB" altLang="en-US" sz="24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14" name="Picture 13" descr="A picture containing person&#10;&#10;Description automatically generated">
              <a:extLst>
                <a:ext uri="{FF2B5EF4-FFF2-40B4-BE49-F238E27FC236}">
                  <a16:creationId xmlns:a16="http://schemas.microsoft.com/office/drawing/2014/main" id="{FF2A9E9C-041D-C56D-6041-348513ADEB9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22458" y="2556121"/>
              <a:ext cx="2090704" cy="1393802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861AF52F-2D6F-25A8-3829-F1A76056E43A}"/>
              </a:ext>
            </a:extLst>
          </p:cNvPr>
          <p:cNvGrpSpPr/>
          <p:nvPr/>
        </p:nvGrpSpPr>
        <p:grpSpPr>
          <a:xfrm>
            <a:off x="1424421" y="4240757"/>
            <a:ext cx="2815701" cy="2429537"/>
            <a:chOff x="2394248" y="4286419"/>
            <a:chExt cx="2815701" cy="2429537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0755FED7-B66E-BBB1-4F46-188FE01DC3A6}"/>
                </a:ext>
              </a:extLst>
            </p:cNvPr>
            <p:cNvGrpSpPr/>
            <p:nvPr/>
          </p:nvGrpSpPr>
          <p:grpSpPr>
            <a:xfrm>
              <a:off x="2394248" y="4286419"/>
              <a:ext cx="2815701" cy="2429537"/>
              <a:chOff x="-196727" y="1794652"/>
              <a:chExt cx="3994029" cy="3046777"/>
            </a:xfrm>
          </p:grpSpPr>
          <p:sp>
            <p:nvSpPr>
              <p:cNvPr id="39" name="Rectangle: Rounded Corners 38">
                <a:extLst>
                  <a:ext uri="{FF2B5EF4-FFF2-40B4-BE49-F238E27FC236}">
                    <a16:creationId xmlns:a16="http://schemas.microsoft.com/office/drawing/2014/main" id="{4FCA3466-7EE6-F35D-B714-76A64C3E4DD5}"/>
                  </a:ext>
                </a:extLst>
              </p:cNvPr>
              <p:cNvSpPr/>
              <p:nvPr/>
            </p:nvSpPr>
            <p:spPr>
              <a:xfrm>
                <a:off x="-196727" y="1794652"/>
                <a:ext cx="3994029" cy="3046777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961457AE-3E5E-8C1A-E50D-DC7AA713EA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96726" y="1862876"/>
                <a:ext cx="3994028" cy="11086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 anchor="t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b</a:t>
                </a:r>
                <a:r>
                  <a:rPr lang="en-GB" altLang="en-US" sz="2400" dirty="0">
                    <a:solidFill>
                      <a:srgbClr val="7030A0"/>
                    </a:solidFill>
                    <a:latin typeface="+mj-lt"/>
                  </a:rPr>
                  <a:t>ough</a:t>
                </a: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t sounds </a:t>
                </a:r>
              </a:p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like short</a:t>
                </a:r>
                <a:endParaRPr lang="en-GB" altLang="en-US" sz="24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42" name="Picture 41" descr="A pair of people's legs&#10;&#10;Description automatically generated with low confidence">
              <a:extLst>
                <a:ext uri="{FF2B5EF4-FFF2-40B4-BE49-F238E27FC236}">
                  <a16:creationId xmlns:a16="http://schemas.microsoft.com/office/drawing/2014/main" id="{01033CB7-CAB5-397F-77A4-B1DA85A3842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56746" y="5161514"/>
              <a:ext cx="2090704" cy="1393802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7933A5A-25D8-EB16-7253-C7B7E721124E}"/>
              </a:ext>
            </a:extLst>
          </p:cNvPr>
          <p:cNvGrpSpPr/>
          <p:nvPr/>
        </p:nvGrpSpPr>
        <p:grpSpPr>
          <a:xfrm>
            <a:off x="8092492" y="4240758"/>
            <a:ext cx="2815701" cy="2429537"/>
            <a:chOff x="8092492" y="4240758"/>
            <a:chExt cx="2815701" cy="2429537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A44CB9D3-75DB-0EE2-539D-01454F92B6F4}"/>
                </a:ext>
              </a:extLst>
            </p:cNvPr>
            <p:cNvGrpSpPr/>
            <p:nvPr/>
          </p:nvGrpSpPr>
          <p:grpSpPr>
            <a:xfrm>
              <a:off x="8092492" y="4240758"/>
              <a:ext cx="2815701" cy="2429537"/>
              <a:chOff x="-196727" y="1794653"/>
              <a:chExt cx="3994029" cy="3046777"/>
            </a:xfrm>
          </p:grpSpPr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A55603DD-2AD5-8ACD-AEDF-0651F495F67E}"/>
                  </a:ext>
                </a:extLst>
              </p:cNvPr>
              <p:cNvSpPr/>
              <p:nvPr/>
            </p:nvSpPr>
            <p:spPr>
              <a:xfrm>
                <a:off x="-196727" y="1794653"/>
                <a:ext cx="3994029" cy="3046777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FA9C042B-3995-427A-6D93-6E04374E7D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96726" y="1862877"/>
                <a:ext cx="3994028" cy="11086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 anchor="t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thor</a:t>
                </a:r>
                <a:r>
                  <a:rPr lang="en-GB" altLang="en-US" sz="2400" dirty="0">
                    <a:solidFill>
                      <a:srgbClr val="7030A0"/>
                    </a:solidFill>
                    <a:latin typeface="+mj-lt"/>
                  </a:rPr>
                  <a:t>ough</a:t>
                </a: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 sounds </a:t>
                </a:r>
              </a:p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like mirror</a:t>
                </a:r>
                <a:endParaRPr lang="en-GB" altLang="en-US" sz="24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7" name="Picture 6" descr="A picture containing ground, outdoor&#10;&#10;Description automatically generated">
              <a:extLst>
                <a:ext uri="{FF2B5EF4-FFF2-40B4-BE49-F238E27FC236}">
                  <a16:creationId xmlns:a16="http://schemas.microsoft.com/office/drawing/2014/main" id="{50597BCC-E83C-9EDC-9977-12D385577A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41" t="19867" r="17357" b="21273"/>
            <a:stretch/>
          </p:blipFill>
          <p:spPr>
            <a:xfrm>
              <a:off x="8929087" y="5109938"/>
              <a:ext cx="1142510" cy="137052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5EE93807-F54A-0901-66EB-9F67384486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has had enough of Scrambler's behaviour.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516" y="1856125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EB0EB37-1EA4-F9C9-24FC-00C1B6E4FC7E}"/>
              </a:ext>
            </a:extLst>
          </p:cNvPr>
          <p:cNvSpPr txBox="1"/>
          <p:nvPr/>
        </p:nvSpPr>
        <p:spPr>
          <a:xfrm>
            <a:off x="5902235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en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DFCC86C5-BAC8-31DD-AA69-8F76672894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has had enough of Scrambler's behaviour.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02235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en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516" y="1789188"/>
            <a:ext cx="4342450" cy="4051442"/>
          </a:xfrm>
          <a:prstGeom prst="rect">
            <a:avLst/>
          </a:prstGeom>
        </p:spPr>
      </p:pic>
      <p:pic>
        <p:nvPicPr>
          <p:cNvPr id="8" name="Picture 7" descr="Text, letter&#10;&#10;Description automatically generated with medium confidence">
            <a:extLst>
              <a:ext uri="{FF2B5EF4-FFF2-40B4-BE49-F238E27FC236}">
                <a16:creationId xmlns:a16="http://schemas.microsoft.com/office/drawing/2014/main" id="{9927C27A-C305-D27B-7FF0-EBFD8C8D52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3067" y="3881846"/>
            <a:ext cx="2684269" cy="195878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43B4E5-599E-C0BB-58C0-3BACABE4535D}"/>
              </a:ext>
            </a:extLst>
          </p:cNvPr>
          <p:cNvSpPr txBox="1"/>
          <p:nvPr/>
        </p:nvSpPr>
        <p:spPr>
          <a:xfrm>
            <a:off x="5990393" y="3783356"/>
            <a:ext cx="217300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Sounds like stuff</a:t>
            </a:r>
          </a:p>
        </p:txBody>
      </p:sp>
    </p:spTree>
    <p:extLst>
      <p:ext uri="{BB962C8B-B14F-4D97-AF65-F5344CB8AC3E}">
        <p14:creationId xmlns:p14="http://schemas.microsoft.com/office/powerpoint/2010/main" val="37633001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39C9608-A6AD-F390-16C1-1ACCB16890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Even though Scrambler is naughty, he is not bad.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2209" y="1863681"/>
            <a:ext cx="5337962" cy="420868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5DA37F4-90EF-0800-24B6-3564608B7AD9}"/>
              </a:ext>
            </a:extLst>
          </p:cNvPr>
          <p:cNvSpPr txBox="1"/>
          <p:nvPr/>
        </p:nvSpPr>
        <p:spPr>
          <a:xfrm>
            <a:off x="4618231" y="2644583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th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endParaRPr lang="en-GB" sz="8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0467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9CB956D-3538-328E-FED7-169F69CCC7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Even though Scrambler is naughty, he is not bad.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618231" y="2644583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th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385" y="1922487"/>
            <a:ext cx="5337962" cy="420868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E1EE2F-0844-24AA-73C4-4DED8DCFE39D}"/>
              </a:ext>
            </a:extLst>
          </p:cNvPr>
          <p:cNvSpPr txBox="1"/>
          <p:nvPr/>
        </p:nvSpPr>
        <p:spPr>
          <a:xfrm>
            <a:off x="5990393" y="3842162"/>
            <a:ext cx="217300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Sounds like snow</a:t>
            </a:r>
          </a:p>
        </p:txBody>
      </p:sp>
      <p:pic>
        <p:nvPicPr>
          <p:cNvPr id="8" name="Picture 7" descr="A snowy road with trees on either side of it&#10;&#10;Description automatically generated with medium confidence">
            <a:extLst>
              <a:ext uri="{FF2B5EF4-FFF2-40B4-BE49-F238E27FC236}">
                <a16:creationId xmlns:a16="http://schemas.microsoft.com/office/drawing/2014/main" id="{14694026-D2EF-BA2D-9BC6-DDADDB28CEF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63394" y="3900969"/>
            <a:ext cx="3071488" cy="192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0200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532AD9AD-0758-12E8-AA9C-701666B16E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managed to find the gem although it was well hidden.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618231" y="2644583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alth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BB39956-E541-7A80-6C72-F6671880289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501" y="1856522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7382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695</Words>
  <Application>Microsoft Office PowerPoint</Application>
  <PresentationFormat>Widescreen</PresentationFormat>
  <Paragraphs>160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Arial</vt:lpstr>
      <vt:lpstr>Andika</vt:lpstr>
      <vt:lpstr>Office Theme</vt:lpstr>
      <vt:lpstr> How to Use this PowerPoint</vt:lpstr>
      <vt:lpstr>Scrambler has been scrambling!</vt:lpstr>
      <vt:lpstr>Words with ough.</vt:lpstr>
      <vt:lpstr>There are SIX sounds the  letters ough can make! 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61</cp:revision>
  <dcterms:created xsi:type="dcterms:W3CDTF">2022-05-31T09:42:07Z</dcterms:created>
  <dcterms:modified xsi:type="dcterms:W3CDTF">2026-01-12T12:52:31Z</dcterms:modified>
</cp:coreProperties>
</file>