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29" r:id="rId2"/>
    <p:sldId id="274" r:id="rId3"/>
    <p:sldId id="370" r:id="rId4"/>
    <p:sldId id="408" r:id="rId5"/>
    <p:sldId id="409" r:id="rId6"/>
    <p:sldId id="410" r:id="rId7"/>
    <p:sldId id="269" r:id="rId8"/>
    <p:sldId id="411" r:id="rId9"/>
    <p:sldId id="412" r:id="rId10"/>
    <p:sldId id="416" r:id="rId11"/>
    <p:sldId id="421" r:id="rId12"/>
    <p:sldId id="423" r:id="rId13"/>
    <p:sldId id="424" r:id="rId14"/>
    <p:sldId id="425" r:id="rId15"/>
    <p:sldId id="426" r:id="rId16"/>
    <p:sldId id="418" r:id="rId17"/>
    <p:sldId id="420" r:id="rId18"/>
    <p:sldId id="279" r:id="rId19"/>
    <p:sldId id="422" r:id="rId20"/>
    <p:sldId id="368" r:id="rId21"/>
    <p:sldId id="369" r:id="rId22"/>
    <p:sldId id="419" r:id="rId23"/>
    <p:sldId id="392" r:id="rId24"/>
    <p:sldId id="427" r:id="rId25"/>
    <p:sldId id="428" r:id="rId26"/>
    <p:sldId id="367" r:id="rId27"/>
    <p:sldId id="366" r:id="rId28"/>
    <p:sldId id="415" r:id="rId29"/>
    <p:sldId id="417" r:id="rId30"/>
    <p:sldId id="309" r:id="rId31"/>
    <p:sldId id="315" r:id="rId32"/>
    <p:sldId id="282" r:id="rId33"/>
    <p:sldId id="296" r:id="rId34"/>
    <p:sldId id="298" r:id="rId35"/>
    <p:sldId id="299" r:id="rId36"/>
    <p:sldId id="306" r:id="rId37"/>
    <p:sldId id="316" r:id="rId38"/>
    <p:sldId id="301" r:id="rId39"/>
    <p:sldId id="371" r:id="rId40"/>
    <p:sldId id="372" r:id="rId41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B37AA7-7948-46B5-9FC5-1D392FC7531C}" v="1" dt="2025-12-08T17:26:32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6:33.468" v="1" actId="47"/>
      <pc:docMkLst>
        <pc:docMk/>
      </pc:docMkLst>
      <pc:sldChg chg="del">
        <pc:chgData name="Glen Jones" userId="e846aaca-4b24-4b13-b0d0-f2308e16b284" providerId="ADAL" clId="{ED47ACC3-9597-4D89-A1DC-43CF280EF274}" dt="2025-12-08T17:26:33.468" v="1" actId="47"/>
        <pc:sldMkLst>
          <pc:docMk/>
          <pc:sldMk cId="3945091644" sldId="389"/>
        </pc:sldMkLst>
      </pc:sldChg>
      <pc:sldChg chg="add">
        <pc:chgData name="Glen Jones" userId="e846aaca-4b24-4b13-b0d0-f2308e16b284" providerId="ADAL" clId="{ED47ACC3-9597-4D89-A1DC-43CF280EF274}" dt="2025-12-08T17:26:32.227" v="0"/>
        <pc:sldMkLst>
          <pc:docMk/>
          <pc:sldMk cId="461087981" sldId="42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51614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802289" y="2825810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818007" y="4840702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A25E157-1613-BEDD-DA14-AA305A33305D}"/>
              </a:ext>
            </a:extLst>
          </p:cNvPr>
          <p:cNvSpPr/>
          <p:nvPr/>
        </p:nvSpPr>
        <p:spPr>
          <a:xfrm>
            <a:off x="802288" y="3833256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2DFB5E0-8E50-ABBA-C033-C377C9A31E5D}"/>
              </a:ext>
            </a:extLst>
          </p:cNvPr>
          <p:cNvSpPr/>
          <p:nvPr/>
        </p:nvSpPr>
        <p:spPr>
          <a:xfrm>
            <a:off x="818007" y="584815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/u/ sound spelt 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(young). </a:t>
            </a:r>
          </a:p>
        </p:txBody>
      </p:sp>
    </p:spTree>
    <p:extLst>
      <p:ext uri="{BB962C8B-B14F-4D97-AF65-F5344CB8AC3E}">
        <p14:creationId xmlns:p14="http://schemas.microsoft.com/office/powerpoint/2010/main" val="21334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ward, toward, war,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award, reward,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swarm, wardrobe,….?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E0634E8-3749-CE81-D81F-54A2D91FD7E3}"/>
              </a:ext>
            </a:extLst>
          </p:cNvPr>
          <p:cNvSpPr/>
          <p:nvPr/>
        </p:nvSpPr>
        <p:spPr>
          <a:xfrm>
            <a:off x="802289" y="1994539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</p:spTree>
    <p:extLst>
      <p:ext uri="{BB962C8B-B14F-4D97-AF65-F5344CB8AC3E}">
        <p14:creationId xmlns:p14="http://schemas.microsoft.com/office/powerpoint/2010/main" val="402004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DFDC04E4-80C8-39A3-DE59-EE91564BE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Can you hear a common sound </a:t>
            </a:r>
            <a:br>
              <a:rPr lang="en-GB" dirty="0"/>
            </a:br>
            <a:r>
              <a:rPr lang="en-GB" dirty="0"/>
              <a:t>in all these words?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wardrobe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towards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award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ward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warm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reward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swarm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8BDC9D-D37C-7D22-97C1-B08BA3E9F5EF}"/>
              </a:ext>
            </a:extLst>
          </p:cNvPr>
          <p:cNvSpPr txBox="1">
            <a:spLocks/>
          </p:cNvSpPr>
          <p:nvPr/>
        </p:nvSpPr>
        <p:spPr>
          <a:xfrm>
            <a:off x="845299" y="5978486"/>
            <a:ext cx="10515600" cy="77297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Can you see how it is spelt? </a:t>
            </a:r>
          </a:p>
        </p:txBody>
      </p:sp>
    </p:spTree>
    <p:extLst>
      <p:ext uri="{BB962C8B-B14F-4D97-AF65-F5344CB8AC3E}">
        <p14:creationId xmlns:p14="http://schemas.microsoft.com/office/powerpoint/2010/main" val="39972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6BEB873-F504-AD02-7873-DADFBE151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4362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/or/ sound can be spelt </a:t>
            </a:r>
            <a:r>
              <a:rPr lang="en-GB" altLang="en-US" sz="3600" u="sng" dirty="0" err="1">
                <a:solidFill>
                  <a:schemeClr val="bg1"/>
                </a:solidFill>
                <a:latin typeface="+mj-lt"/>
              </a:rPr>
              <a:t>ar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after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65" y="-382572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5E96E71-070A-7524-1A34-F2B6E7F97D94}"/>
              </a:ext>
            </a:extLst>
          </p:cNvPr>
          <p:cNvSpPr txBox="1">
            <a:spLocks/>
          </p:cNvSpPr>
          <p:nvPr/>
        </p:nvSpPr>
        <p:spPr>
          <a:xfrm>
            <a:off x="790510" y="420989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drobe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8400299-DEC6-BCCB-A89D-465976574773}"/>
              </a:ext>
            </a:extLst>
          </p:cNvPr>
          <p:cNvSpPr txBox="1">
            <a:spLocks/>
          </p:cNvSpPr>
          <p:nvPr/>
        </p:nvSpPr>
        <p:spPr>
          <a:xfrm>
            <a:off x="9225704" y="323703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DE01634-D175-F39E-9731-9A6AB9A94349}"/>
              </a:ext>
            </a:extLst>
          </p:cNvPr>
          <p:cNvSpPr txBox="1">
            <a:spLocks/>
          </p:cNvSpPr>
          <p:nvPr/>
        </p:nvSpPr>
        <p:spPr>
          <a:xfrm>
            <a:off x="3683885" y="3219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to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D6B2F26-80A9-2953-2048-50D76F457166}"/>
              </a:ext>
            </a:extLst>
          </p:cNvPr>
          <p:cNvSpPr txBox="1">
            <a:spLocks/>
          </p:cNvSpPr>
          <p:nvPr/>
        </p:nvSpPr>
        <p:spPr>
          <a:xfrm>
            <a:off x="6699558" y="420989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DF4CD92-D786-D0F5-BBA9-C106F9D9D909}"/>
              </a:ext>
            </a:extLst>
          </p:cNvPr>
          <p:cNvSpPr txBox="1">
            <a:spLocks/>
          </p:cNvSpPr>
          <p:nvPr/>
        </p:nvSpPr>
        <p:spPr>
          <a:xfrm>
            <a:off x="6699558" y="235687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5F580F4-27FE-328F-6E8C-69266A754E0D}"/>
              </a:ext>
            </a:extLst>
          </p:cNvPr>
          <p:cNvSpPr txBox="1">
            <a:spLocks/>
          </p:cNvSpPr>
          <p:nvPr/>
        </p:nvSpPr>
        <p:spPr>
          <a:xfrm>
            <a:off x="797609" y="233985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616CC14-2F08-622F-61FE-8E06A13CDAFA}"/>
              </a:ext>
            </a:extLst>
          </p:cNvPr>
          <p:cNvSpPr txBox="1">
            <a:spLocks/>
          </p:cNvSpPr>
          <p:nvPr/>
        </p:nvSpPr>
        <p:spPr>
          <a:xfrm>
            <a:off x="9296848" y="55198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D1EC849-07EF-D186-50C9-8E9FA7EA7371}"/>
              </a:ext>
            </a:extLst>
          </p:cNvPr>
          <p:cNvSpPr txBox="1">
            <a:spLocks/>
          </p:cNvSpPr>
          <p:nvPr/>
        </p:nvSpPr>
        <p:spPr>
          <a:xfrm>
            <a:off x="3683885" y="551897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received an </a:t>
            </a:r>
            <a:r>
              <a:rPr lang="en-GB" sz="3400" dirty="0" err="1">
                <a:solidFill>
                  <a:schemeClr val="bg1"/>
                </a:solidFill>
              </a:rPr>
              <a:t>aword</a:t>
            </a:r>
            <a:r>
              <a:rPr lang="en-GB" sz="3400" dirty="0">
                <a:solidFill>
                  <a:schemeClr val="bg1"/>
                </a:solidFill>
              </a:rPr>
              <a:t> from the butterflies for being the friendliest alien they had ever met.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received an </a:t>
            </a:r>
            <a:r>
              <a:rPr lang="en-GB" sz="3400" u="sng" dirty="0">
                <a:solidFill>
                  <a:srgbClr val="FF0000"/>
                </a:solidFill>
              </a:rPr>
              <a:t>award</a:t>
            </a:r>
            <a:r>
              <a:rPr lang="en-GB" sz="3400" dirty="0">
                <a:solidFill>
                  <a:schemeClr val="bg1"/>
                </a:solidFill>
              </a:rPr>
              <a:t> from the butterflies for being the friendliest alien they had ever met.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received an award from the butterflies for being the friendliest alien they had ever met.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2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worrder</a:t>
            </a:r>
            <a:r>
              <a:rPr lang="en-GB" sz="3400" dirty="0">
                <a:solidFill>
                  <a:schemeClr val="bg1"/>
                </a:solidFill>
              </a:rPr>
              <a:t> spoke of amazing things like </a:t>
            </a:r>
            <a:r>
              <a:rPr lang="en-GB" sz="3400" dirty="0" err="1">
                <a:solidFill>
                  <a:schemeClr val="bg1"/>
                </a:solidFill>
              </a:rPr>
              <a:t>worrplanes</a:t>
            </a:r>
            <a:r>
              <a:rPr lang="en-GB" sz="3400" dirty="0">
                <a:solidFill>
                  <a:schemeClr val="bg1"/>
                </a:solidFill>
              </a:rPr>
              <a:t> soaring through the sky.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rgbClr val="FF0000"/>
                </a:solidFill>
              </a:rPr>
              <a:t>warder</a:t>
            </a:r>
            <a:r>
              <a:rPr lang="en-GB" sz="3400" dirty="0">
                <a:solidFill>
                  <a:schemeClr val="bg1"/>
                </a:solidFill>
              </a:rPr>
              <a:t> spoke of amazing things like </a:t>
            </a:r>
            <a:r>
              <a:rPr lang="en-GB" sz="3400" u="sng" dirty="0">
                <a:solidFill>
                  <a:srgbClr val="FF0000"/>
                </a:solidFill>
              </a:rPr>
              <a:t>warplanes</a:t>
            </a:r>
            <a:r>
              <a:rPr lang="en-GB" sz="3400" dirty="0">
                <a:solidFill>
                  <a:schemeClr val="bg1"/>
                </a:solidFill>
              </a:rPr>
              <a:t> soaring through the sky.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warder spoke of amazing things like warplanes soaring through the sky.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51614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802289" y="282581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818007" y="4840702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A25E157-1613-BEDD-DA14-AA305A33305D}"/>
              </a:ext>
            </a:extLst>
          </p:cNvPr>
          <p:cNvSpPr/>
          <p:nvPr/>
        </p:nvSpPr>
        <p:spPr>
          <a:xfrm>
            <a:off x="802288" y="3833256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2DFB5E0-8E50-ABBA-C033-C377C9A31E5D}"/>
              </a:ext>
            </a:extLst>
          </p:cNvPr>
          <p:cNvSpPr/>
          <p:nvPr/>
        </p:nvSpPr>
        <p:spPr>
          <a:xfrm>
            <a:off x="818007" y="584815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/u/ sound spelt 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(young). </a:t>
            </a:r>
          </a:p>
        </p:txBody>
      </p:sp>
    </p:spTree>
    <p:extLst>
      <p:ext uri="{BB962C8B-B14F-4D97-AF65-F5344CB8AC3E}">
        <p14:creationId xmlns:p14="http://schemas.microsoft.com/office/powerpoint/2010/main" val="1273834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wander, wasp, watch,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quantity, quality,…?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6ED5939-109B-53D5-AE81-B6FE82EC4A59}"/>
              </a:ext>
            </a:extLst>
          </p:cNvPr>
          <p:cNvSpPr/>
          <p:nvPr/>
        </p:nvSpPr>
        <p:spPr>
          <a:xfrm>
            <a:off x="619412" y="2049319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</p:spTree>
    <p:extLst>
      <p:ext uri="{BB962C8B-B14F-4D97-AF65-F5344CB8AC3E}">
        <p14:creationId xmlns:p14="http://schemas.microsoft.com/office/powerpoint/2010/main" val="164944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, background pattern&#10;&#10;Description automatically generated">
            <a:extLst>
              <a:ext uri="{FF2B5EF4-FFF2-40B4-BE49-F238E27FC236}">
                <a16:creationId xmlns:a16="http://schemas.microsoft.com/office/drawing/2014/main" id="{1E35D346-FD38-647F-15FA-72BA0363C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7849"/>
          </a:xfrm>
          <a:prstGeom prst="roundRect">
            <a:avLst/>
          </a:prstGeo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Do these words have anything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warm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quantity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watch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squash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wander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wasp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quality</a:t>
            </a:r>
          </a:p>
        </p:txBody>
      </p:sp>
    </p:spTree>
    <p:extLst>
      <p:ext uri="{BB962C8B-B14F-4D97-AF65-F5344CB8AC3E}">
        <p14:creationId xmlns:p14="http://schemas.microsoft.com/office/powerpoint/2010/main" val="3293208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11FFD3A-38BD-7304-E4A3-9C34C8789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22728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/o/ sound 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a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</a:t>
            </a:r>
            <a:br>
              <a:rPr lang="en-GB" altLang="en-US" sz="3600">
                <a:solidFill>
                  <a:schemeClr val="bg1"/>
                </a:solidFill>
                <a:latin typeface="+mj-lt"/>
              </a:rPr>
            </a:br>
            <a:r>
              <a:rPr lang="en-GB" altLang="en-US" sz="3600">
                <a:solidFill>
                  <a:schemeClr val="bg1"/>
                </a:solidFill>
                <a:latin typeface="+mj-lt"/>
              </a:rPr>
              <a:t>after 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 </a:t>
            </a:r>
            <a:r>
              <a:rPr lang="en-GB" altLang="en-US" sz="3600" u="sng" dirty="0" err="1">
                <a:solidFill>
                  <a:schemeClr val="bg1"/>
                </a:solidFill>
                <a:latin typeface="+mj-lt"/>
              </a:rPr>
              <a:t>qu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or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C880F43-3990-DDDF-5B56-0EC768ABA22B}"/>
              </a:ext>
            </a:extLst>
          </p:cNvPr>
          <p:cNvSpPr txBox="1">
            <a:spLocks/>
          </p:cNvSpPr>
          <p:nvPr/>
        </p:nvSpPr>
        <p:spPr>
          <a:xfrm>
            <a:off x="707572" y="40788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rm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422C3EC-12CC-AA47-3258-C6D95D6780EE}"/>
              </a:ext>
            </a:extLst>
          </p:cNvPr>
          <p:cNvSpPr txBox="1">
            <a:spLocks/>
          </p:cNvSpPr>
          <p:nvPr/>
        </p:nvSpPr>
        <p:spPr>
          <a:xfrm>
            <a:off x="9142766" y="31059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ntity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7BC8C01-1A32-4C5C-266F-51AB844D0BBF}"/>
              </a:ext>
            </a:extLst>
          </p:cNvPr>
          <p:cNvSpPr txBox="1">
            <a:spLocks/>
          </p:cNvSpPr>
          <p:nvPr/>
        </p:nvSpPr>
        <p:spPr>
          <a:xfrm>
            <a:off x="3600947" y="308857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DBBF19-0A02-2C23-D50A-A2B677045E27}"/>
              </a:ext>
            </a:extLst>
          </p:cNvPr>
          <p:cNvSpPr txBox="1">
            <a:spLocks/>
          </p:cNvSpPr>
          <p:nvPr/>
        </p:nvSpPr>
        <p:spPr>
          <a:xfrm>
            <a:off x="6616620" y="40788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87D72D-1098-3015-C69A-129151990BE8}"/>
              </a:ext>
            </a:extLst>
          </p:cNvPr>
          <p:cNvSpPr txBox="1">
            <a:spLocks/>
          </p:cNvSpPr>
          <p:nvPr/>
        </p:nvSpPr>
        <p:spPr>
          <a:xfrm>
            <a:off x="6616620" y="22258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nder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EA028CE-5B54-CDD0-906D-D66E85CABF01}"/>
              </a:ext>
            </a:extLst>
          </p:cNvPr>
          <p:cNvSpPr txBox="1">
            <a:spLocks/>
          </p:cNvSpPr>
          <p:nvPr/>
        </p:nvSpPr>
        <p:spPr>
          <a:xfrm>
            <a:off x="714671" y="220880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3071FD-5478-F33F-C31A-8147FEC76AA5}"/>
              </a:ext>
            </a:extLst>
          </p:cNvPr>
          <p:cNvSpPr txBox="1">
            <a:spLocks/>
          </p:cNvSpPr>
          <p:nvPr/>
        </p:nvSpPr>
        <p:spPr>
          <a:xfrm>
            <a:off x="9213910" y="53888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E1D5444-3AC6-93E9-DDCF-159299A0559E}"/>
              </a:ext>
            </a:extLst>
          </p:cNvPr>
          <p:cNvSpPr txBox="1">
            <a:spLocks/>
          </p:cNvSpPr>
          <p:nvPr/>
        </p:nvSpPr>
        <p:spPr>
          <a:xfrm>
            <a:off x="3600947" y="53879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containing -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ough</a:t>
            </a:r>
            <a:endParaRPr lang="en-GB" sz="5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wonder through the colourful planets and always wonted to explore new places.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87927" y="5064137"/>
            <a:ext cx="11416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</a:t>
            </a:r>
            <a:r>
              <a:rPr lang="en-GB" sz="3600" u="sng" dirty="0">
                <a:solidFill>
                  <a:srgbClr val="FF0000"/>
                </a:solidFill>
              </a:rPr>
              <a:t>wander</a:t>
            </a:r>
            <a:r>
              <a:rPr lang="en-GB" sz="3600" dirty="0">
                <a:solidFill>
                  <a:schemeClr val="bg1"/>
                </a:solidFill>
              </a:rPr>
              <a:t> through the colourful planets and always </a:t>
            </a:r>
            <a:r>
              <a:rPr lang="en-GB" sz="3600" u="sng" dirty="0">
                <a:solidFill>
                  <a:srgbClr val="FF0000"/>
                </a:solidFill>
              </a:rPr>
              <a:t>wanted</a:t>
            </a:r>
            <a:r>
              <a:rPr lang="en-GB" sz="3600" dirty="0">
                <a:solidFill>
                  <a:schemeClr val="bg1"/>
                </a:solidFill>
              </a:rPr>
              <a:t> to explore new places.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loved to wander through the colourful planets and always wanted to explore new places.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10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68E81-08AE-4E59-C5C5-9217689E6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62450C3-1932-0FEF-4C7D-393BB3F12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ECD29B7-B490-DCEA-C649-BC68596C9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785B963-D131-D91C-F4E1-1B0826335A5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BD40973-955A-344A-6A09-3CD89FBFA5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8A654B-31CE-2FC6-3EE5-11AE164BDF64}"/>
              </a:ext>
            </a:extLst>
          </p:cNvPr>
          <p:cNvSpPr txBox="1"/>
          <p:nvPr/>
        </p:nvSpPr>
        <p:spPr>
          <a:xfrm>
            <a:off x="332509" y="2013492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helpful robot, tried to wash away the </a:t>
            </a:r>
            <a:r>
              <a:rPr lang="en-GB" sz="3600" dirty="0" err="1">
                <a:solidFill>
                  <a:schemeClr val="bg1"/>
                </a:solidFill>
              </a:rPr>
              <a:t>wosp's</a:t>
            </a:r>
            <a:r>
              <a:rPr lang="en-GB" sz="3600" dirty="0">
                <a:solidFill>
                  <a:schemeClr val="bg1"/>
                </a:solidFill>
              </a:rPr>
              <a:t> sting with a gentle stream of </a:t>
            </a:r>
            <a:r>
              <a:rPr lang="en-GB" sz="3600" dirty="0" err="1">
                <a:solidFill>
                  <a:schemeClr val="bg1"/>
                </a:solidFill>
              </a:rPr>
              <a:t>woter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A9FBFC-1E17-6E7B-55A3-26BDB45450C1}"/>
              </a:ext>
            </a:extLst>
          </p:cNvPr>
          <p:cNvSpPr txBox="1"/>
          <p:nvPr/>
        </p:nvSpPr>
        <p:spPr>
          <a:xfrm>
            <a:off x="387927" y="5064137"/>
            <a:ext cx="11416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helpful robot, tried to wash away the </a:t>
            </a:r>
            <a:r>
              <a:rPr lang="en-GB" sz="3600" u="sng" dirty="0">
                <a:solidFill>
                  <a:srgbClr val="FF0000"/>
                </a:solidFill>
              </a:rPr>
              <a:t>wasp's</a:t>
            </a:r>
            <a:r>
              <a:rPr lang="en-GB" sz="3600" dirty="0">
                <a:solidFill>
                  <a:schemeClr val="bg1"/>
                </a:solidFill>
              </a:rPr>
              <a:t> sting with a gentle stream of </a:t>
            </a:r>
            <a:r>
              <a:rPr lang="en-GB" sz="3600" u="sng" dirty="0">
                <a:solidFill>
                  <a:srgbClr val="FF0000"/>
                </a:solidFill>
              </a:rPr>
              <a:t>water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1485D9-FF95-CE19-986A-3048755DCE0F}"/>
              </a:ext>
            </a:extLst>
          </p:cNvPr>
          <p:cNvSpPr txBox="1"/>
          <p:nvPr/>
        </p:nvSpPr>
        <p:spPr>
          <a:xfrm>
            <a:off x="332509" y="3538815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helpful robot, tried to wash away the wasp's sting with a gentle stream of water.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F66AA-372D-E462-1A55-5270178C132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C63A4B-5F8F-3C1C-DA32-04390FCC248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0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51614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802289" y="282581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818007" y="4840702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A25E157-1613-BEDD-DA14-AA305A33305D}"/>
              </a:ext>
            </a:extLst>
          </p:cNvPr>
          <p:cNvSpPr/>
          <p:nvPr/>
        </p:nvSpPr>
        <p:spPr>
          <a:xfrm>
            <a:off x="802288" y="3833256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2DFB5E0-8E50-ABBA-C033-C377C9A31E5D}"/>
              </a:ext>
            </a:extLst>
          </p:cNvPr>
          <p:cNvSpPr/>
          <p:nvPr/>
        </p:nvSpPr>
        <p:spPr>
          <a:xfrm>
            <a:off x="818007" y="584815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/u/ sound spelt 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(young). </a:t>
            </a:r>
          </a:p>
        </p:txBody>
      </p:sp>
    </p:spTree>
    <p:extLst>
      <p:ext uri="{BB962C8B-B14F-4D97-AF65-F5344CB8AC3E}">
        <p14:creationId xmlns:p14="http://schemas.microsoft.com/office/powerpoint/2010/main" val="3210120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other, brother, another,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money, nothing,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Monday, cover,…?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7FA8234B-161D-DCBB-A528-548F9E8F598E}"/>
              </a:ext>
            </a:extLst>
          </p:cNvPr>
          <p:cNvSpPr/>
          <p:nvPr/>
        </p:nvSpPr>
        <p:spPr>
          <a:xfrm>
            <a:off x="818007" y="2031009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</p:spTree>
    <p:extLst>
      <p:ext uri="{BB962C8B-B14F-4D97-AF65-F5344CB8AC3E}">
        <p14:creationId xmlns:p14="http://schemas.microsoft.com/office/powerpoint/2010/main" val="78043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15A7220D-F2AD-489B-20C4-B3C778078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11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GB" sz="3200" dirty="0"/>
              <a:t>Can you hear what these words have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brother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mother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nothing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other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273394" y="45758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660431" y="45749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another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61A6CA-C436-5E56-CCD4-10FE82D93024}"/>
              </a:ext>
            </a:extLst>
          </p:cNvPr>
          <p:cNvSpPr txBox="1">
            <a:spLocks/>
          </p:cNvSpPr>
          <p:nvPr/>
        </p:nvSpPr>
        <p:spPr>
          <a:xfrm>
            <a:off x="838200" y="5630215"/>
            <a:ext cx="10515600" cy="8811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/>
              <a:t>Can you see how this sound is spelt? </a:t>
            </a:r>
          </a:p>
        </p:txBody>
      </p:sp>
    </p:spTree>
    <p:extLst>
      <p:ext uri="{BB962C8B-B14F-4D97-AF65-F5344CB8AC3E}">
        <p14:creationId xmlns:p14="http://schemas.microsoft.com/office/powerpoint/2010/main" val="395591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7A27D85A-9D27-6307-A8EC-54F4BE03C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o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F898D20-A78F-62D4-CBF4-15B058E678E1}"/>
              </a:ext>
            </a:extLst>
          </p:cNvPr>
          <p:cNvSpPr txBox="1">
            <a:spLocks/>
          </p:cNvSpPr>
          <p:nvPr/>
        </p:nvSpPr>
        <p:spPr>
          <a:xfrm>
            <a:off x="897550" y="3725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F078141-EA15-827C-283B-32B690A557ED}"/>
              </a:ext>
            </a:extLst>
          </p:cNvPr>
          <p:cNvSpPr txBox="1">
            <a:spLocks/>
          </p:cNvSpPr>
          <p:nvPr/>
        </p:nvSpPr>
        <p:spPr>
          <a:xfrm>
            <a:off x="9368235" y="274090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2B5E6B8-694D-C7D3-39A6-2C09D3822F6F}"/>
              </a:ext>
            </a:extLst>
          </p:cNvPr>
          <p:cNvSpPr txBox="1">
            <a:spLocks/>
          </p:cNvSpPr>
          <p:nvPr/>
        </p:nvSpPr>
        <p:spPr>
          <a:xfrm>
            <a:off x="3783826" y="27224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B5C3376-8AA5-417D-42E1-9B6E90838E62}"/>
              </a:ext>
            </a:extLst>
          </p:cNvPr>
          <p:cNvSpPr txBox="1">
            <a:spLocks/>
          </p:cNvSpPr>
          <p:nvPr/>
        </p:nvSpPr>
        <p:spPr>
          <a:xfrm>
            <a:off x="6799499" y="372562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ney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60E0B4C-1389-D1BF-27B1-313C38D764B2}"/>
              </a:ext>
            </a:extLst>
          </p:cNvPr>
          <p:cNvSpPr txBox="1">
            <a:spLocks/>
          </p:cNvSpPr>
          <p:nvPr/>
        </p:nvSpPr>
        <p:spPr>
          <a:xfrm>
            <a:off x="6799499" y="19881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thing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1E95AC7-743B-BDBA-5E70-B460B66E461A}"/>
              </a:ext>
            </a:extLst>
          </p:cNvPr>
          <p:cNvSpPr txBox="1">
            <a:spLocks/>
          </p:cNvSpPr>
          <p:nvPr/>
        </p:nvSpPr>
        <p:spPr>
          <a:xfrm>
            <a:off x="897550" y="197111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D12309C-9A2E-66D1-B7CF-99EAE62AD907}"/>
              </a:ext>
            </a:extLst>
          </p:cNvPr>
          <p:cNvSpPr txBox="1">
            <a:spLocks/>
          </p:cNvSpPr>
          <p:nvPr/>
        </p:nvSpPr>
        <p:spPr>
          <a:xfrm>
            <a:off x="9368235" y="505043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0B80CC8-19BA-ECC6-3DF0-46BE98788756}"/>
              </a:ext>
            </a:extLst>
          </p:cNvPr>
          <p:cNvSpPr txBox="1">
            <a:spLocks/>
          </p:cNvSpPr>
          <p:nvPr/>
        </p:nvSpPr>
        <p:spPr>
          <a:xfrm>
            <a:off x="3783826" y="503469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2698D-EAB7-1792-3C64-9995D942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C3D65F0-7100-BEB0-4019-A577BF3B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46DAB03-BA78-A2A7-6946-4D6E3A8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D679D8-65F1-79E1-17ED-4061B74FB6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4499B9A-6346-20B5-8966-9EA24AD48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EC149-35CF-1889-2289-97DD9FBEBBEF}"/>
              </a:ext>
            </a:extLst>
          </p:cNvPr>
          <p:cNvSpPr txBox="1"/>
          <p:nvPr/>
        </p:nvSpPr>
        <p:spPr>
          <a:xfrm>
            <a:off x="602524" y="226475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</a:t>
            </a:r>
            <a:r>
              <a:rPr lang="en-GB" sz="3600" dirty="0" err="1">
                <a:solidFill>
                  <a:schemeClr val="bg1"/>
                </a:solidFill>
              </a:rPr>
              <a:t>muther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dirty="0" err="1">
                <a:solidFill>
                  <a:schemeClr val="bg1"/>
                </a:solidFill>
              </a:rPr>
              <a:t>bruther</a:t>
            </a:r>
            <a:r>
              <a:rPr lang="en-GB" sz="3600" dirty="0">
                <a:solidFill>
                  <a:schemeClr val="bg1"/>
                </a:solidFill>
              </a:rPr>
              <a:t>," Emile sighed.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6FCC-549A-A0E2-477A-BDA32AC76D83}"/>
              </a:ext>
            </a:extLst>
          </p:cNvPr>
          <p:cNvSpPr txBox="1"/>
          <p:nvPr/>
        </p:nvSpPr>
        <p:spPr>
          <a:xfrm>
            <a:off x="602522" y="53125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</a:t>
            </a:r>
            <a:r>
              <a:rPr lang="en-GB" sz="3600" u="sng" dirty="0">
                <a:solidFill>
                  <a:srgbClr val="FF0000"/>
                </a:solidFill>
              </a:rPr>
              <a:t>mother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u="sng" dirty="0">
                <a:solidFill>
                  <a:srgbClr val="FF0000"/>
                </a:solidFill>
              </a:rPr>
              <a:t>brother</a:t>
            </a:r>
            <a:r>
              <a:rPr lang="en-GB" sz="3600" dirty="0">
                <a:solidFill>
                  <a:schemeClr val="bg1"/>
                </a:solidFill>
              </a:rPr>
              <a:t>," Emile sighed.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3F379-B3F7-C5FD-D5CF-F31F770F1256}"/>
              </a:ext>
            </a:extLst>
          </p:cNvPr>
          <p:cNvSpPr txBox="1"/>
          <p:nvPr/>
        </p:nvSpPr>
        <p:spPr>
          <a:xfrm>
            <a:off x="602523" y="3734567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miss my mother and brother," Emile sighed.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C90629-8F74-76C3-2037-A38DA7CE2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8C9B8-C118-5E3A-A05D-3B57AEC111E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</a:t>
            </a:r>
            <a:r>
              <a:rPr lang="en-GB" sz="3600" dirty="0" err="1">
                <a:solidFill>
                  <a:schemeClr val="bg1"/>
                </a:solidFill>
              </a:rPr>
              <a:t>discuver</a:t>
            </a:r>
            <a:r>
              <a:rPr lang="en-GB" sz="3600" dirty="0">
                <a:solidFill>
                  <a:schemeClr val="bg1"/>
                </a:solidFill>
              </a:rPr>
              <a:t> another planet, Aimee!"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</a:t>
            </a:r>
            <a:r>
              <a:rPr lang="en-GB" sz="3600" u="sng" dirty="0">
                <a:solidFill>
                  <a:srgbClr val="FF0000"/>
                </a:solidFill>
              </a:rPr>
              <a:t>discover</a:t>
            </a:r>
            <a:r>
              <a:rPr lang="en-GB" sz="3600" dirty="0">
                <a:solidFill>
                  <a:schemeClr val="bg1"/>
                </a:solidFill>
              </a:rPr>
              <a:t> another planet, Aimee!"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wiggled with excitement. "I thought we could discover another planet, Aimee!"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51614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802289" y="282581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818007" y="4840702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A25E157-1613-BEDD-DA14-AA305A33305D}"/>
              </a:ext>
            </a:extLst>
          </p:cNvPr>
          <p:cNvSpPr/>
          <p:nvPr/>
        </p:nvSpPr>
        <p:spPr>
          <a:xfrm>
            <a:off x="802288" y="3833256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2DFB5E0-8E50-ABBA-C033-C377C9A31E5D}"/>
              </a:ext>
            </a:extLst>
          </p:cNvPr>
          <p:cNvSpPr/>
          <p:nvPr/>
        </p:nvSpPr>
        <p:spPr>
          <a:xfrm>
            <a:off x="818007" y="5848150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/u/ sound spelt 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(young). </a:t>
            </a:r>
          </a:p>
        </p:txBody>
      </p:sp>
    </p:spTree>
    <p:extLst>
      <p:ext uri="{BB962C8B-B14F-4D97-AF65-F5344CB8AC3E}">
        <p14:creationId xmlns:p14="http://schemas.microsoft.com/office/powerpoint/2010/main" val="3336064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young, group, cousin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couple, courage, trouble,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double, courage, 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9A11ADC6-5459-6445-C10B-D63559A9C3C8}"/>
              </a:ext>
            </a:extLst>
          </p:cNvPr>
          <p:cNvSpPr/>
          <p:nvPr/>
        </p:nvSpPr>
        <p:spPr>
          <a:xfrm>
            <a:off x="1054671" y="190525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digraph –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(touch).</a:t>
            </a:r>
          </a:p>
        </p:txBody>
      </p:sp>
    </p:spTree>
    <p:extLst>
      <p:ext uri="{BB962C8B-B14F-4D97-AF65-F5344CB8AC3E}">
        <p14:creationId xmlns:p14="http://schemas.microsoft.com/office/powerpoint/2010/main" val="159412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18364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802289" y="282581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818007" y="4840702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A25E157-1613-BEDD-DA14-AA305A33305D}"/>
              </a:ext>
            </a:extLst>
          </p:cNvPr>
          <p:cNvSpPr/>
          <p:nvPr/>
        </p:nvSpPr>
        <p:spPr>
          <a:xfrm>
            <a:off x="802288" y="3833256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2DFB5E0-8E50-ABBA-C033-C377C9A31E5D}"/>
              </a:ext>
            </a:extLst>
          </p:cNvPr>
          <p:cNvSpPr/>
          <p:nvPr/>
        </p:nvSpPr>
        <p:spPr>
          <a:xfrm>
            <a:off x="818007" y="584815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/u/ sound spelt 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(young). 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22418ED2-8A5E-28F7-6F7E-A1012B16A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young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touch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double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5FF81E91-0463-5E23-3814-F1774FF4C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7" name="Picture 6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C8BE765B-225A-B55B-DA7C-4049065B36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16" name="Picture 15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B535B9CB-079F-3010-0E06-24F951E87B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71E3BDAF-9F7B-1886-7C51-3E64A1C7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/u/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6">
            <a:extLst>
              <a:ext uri="{FF2B5EF4-FFF2-40B4-BE49-F238E27FC236}">
                <a16:creationId xmlns:a16="http://schemas.microsoft.com/office/drawing/2014/main" id="{FE78B536-1FE5-04BD-C019-AB2F0D9A1519}"/>
              </a:ext>
            </a:extLst>
          </p:cNvPr>
          <p:cNvSpPr/>
          <p:nvPr/>
        </p:nvSpPr>
        <p:spPr>
          <a:xfrm>
            <a:off x="2004291" y="5535416"/>
            <a:ext cx="7980218" cy="6989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The /u/ sound can be spelt </a:t>
            </a:r>
            <a:r>
              <a:rPr lang="en-GB" sz="3600" u="sng" dirty="0" err="1">
                <a:solidFill>
                  <a:schemeClr val="bg1"/>
                </a:solidFill>
                <a:latin typeface="+mj-lt"/>
              </a:rPr>
              <a:t>ou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25A075-00FF-9D4F-FF6F-81EB4AFBF5B9}"/>
              </a:ext>
            </a:extLst>
          </p:cNvPr>
          <p:cNvGrpSpPr/>
          <p:nvPr/>
        </p:nvGrpSpPr>
        <p:grpSpPr>
          <a:xfrm>
            <a:off x="1429588" y="1958859"/>
            <a:ext cx="3048870" cy="3281524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DD66AE5-88EB-2547-525A-5438ECCD30A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ED2E726C-3C95-2866-4F43-D543EAA928C0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y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ng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F84C13-A6FA-D8F4-8D61-0AC9AD724033}"/>
              </a:ext>
            </a:extLst>
          </p:cNvPr>
          <p:cNvGrpSpPr/>
          <p:nvPr/>
        </p:nvGrpSpPr>
        <p:grpSpPr>
          <a:xfrm>
            <a:off x="4673678" y="1958859"/>
            <a:ext cx="3297382" cy="3281524"/>
            <a:chOff x="6863423" y="1918549"/>
            <a:chExt cx="3297382" cy="3281524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C5BC526-33EF-B4E6-01FB-664128CB60EC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B1B737-5CB9-7601-5E7F-AD5D6F1E5D90}"/>
                </a:ext>
              </a:extLst>
            </p:cNvPr>
            <p:cNvSpPr txBox="1"/>
            <p:nvPr/>
          </p:nvSpPr>
          <p:spPr>
            <a:xfrm>
              <a:off x="6863423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t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ch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B539615-F430-675B-BC9B-8DAB72B37AE0}"/>
              </a:ext>
            </a:extLst>
          </p:cNvPr>
          <p:cNvGrpSpPr/>
          <p:nvPr/>
        </p:nvGrpSpPr>
        <p:grpSpPr>
          <a:xfrm>
            <a:off x="8166282" y="1958859"/>
            <a:ext cx="3297382" cy="3281524"/>
            <a:chOff x="6863424" y="1918549"/>
            <a:chExt cx="3297382" cy="3281524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D653EE18-1D76-E1F4-5985-E4EDD76349EA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33D418-93B3-F162-896C-4F84BDCB5D1C}"/>
                </a:ext>
              </a:extLst>
            </p:cNvPr>
            <p:cNvSpPr txBox="1"/>
            <p:nvPr/>
          </p:nvSpPr>
          <p:spPr>
            <a:xfrm>
              <a:off x="6863424" y="2083076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d</a:t>
              </a:r>
              <a:r>
                <a:rPr lang="en-GB" sz="3600" b="1" u="sng" dirty="0">
                  <a:solidFill>
                    <a:srgbClr val="FFFF00"/>
                  </a:solidFill>
                </a:rPr>
                <a:t>ou</a:t>
              </a:r>
              <a:r>
                <a:rPr lang="en-GB" sz="3600" dirty="0">
                  <a:solidFill>
                    <a:schemeClr val="bg1"/>
                  </a:solidFill>
                </a:rPr>
                <a:t>ble</a:t>
              </a:r>
            </a:p>
          </p:txBody>
        </p:sp>
      </p:grpSp>
      <p:pic>
        <p:nvPicPr>
          <p:cNvPr id="35" name="Picture 34" descr="A picture containing food, snack food&#10;&#10;Description automatically generated">
            <a:extLst>
              <a:ext uri="{FF2B5EF4-FFF2-40B4-BE49-F238E27FC236}">
                <a16:creationId xmlns:a16="http://schemas.microsoft.com/office/drawing/2014/main" id="{86A4BF6C-222D-1095-9934-AA246EA7ED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416" y="2823601"/>
            <a:ext cx="2384610" cy="1851916"/>
          </a:xfrm>
          <a:prstGeom prst="rect">
            <a:avLst/>
          </a:prstGeom>
        </p:spPr>
      </p:pic>
      <p:pic>
        <p:nvPicPr>
          <p:cNvPr id="36" name="Picture 35" descr="A picture containing water, outdoor, ocean&#10;&#10;Description automatically generated">
            <a:extLst>
              <a:ext uri="{FF2B5EF4-FFF2-40B4-BE49-F238E27FC236}">
                <a16:creationId xmlns:a16="http://schemas.microsoft.com/office/drawing/2014/main" id="{F0162163-755F-4954-3C58-B09D7E4E9C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5444" y="2838594"/>
            <a:ext cx="2393850" cy="1865829"/>
          </a:xfrm>
          <a:prstGeom prst="rect">
            <a:avLst/>
          </a:prstGeom>
        </p:spPr>
      </p:pic>
      <p:pic>
        <p:nvPicPr>
          <p:cNvPr id="37" name="Picture 36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DA984326-F08B-0602-8F59-0027CF7F8C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43547" y="2838594"/>
            <a:ext cx="2593557" cy="18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4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5221712-4AEC-57A9-19CE-114431954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don't cause any trouble at the zoo.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67432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03B4056-526B-A08C-05C7-F3B5CFFB7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Are you visiting another country this year?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ntry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60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86C5734-6DF4-A9A8-8E0F-EC6C53299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Which group was the most successful?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gr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p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3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5AF8ADA-1CC6-E583-0B60-BD991FDEB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This is my cousin.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sin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445" y="1921457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1CEEA6-F6F0-FD4B-91F2-E875504E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have a couple of sandwiches for my lunch.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5116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3723981-1E7F-7D82-93C8-57390A8F9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shows courage to disagree with someone.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7030A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1586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3324EB-0AC3-B0F1-15BD-F1C109E9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drink will nourish my body.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n</a:t>
            </a:r>
            <a:r>
              <a:rPr lang="en-GB" sz="8000" dirty="0">
                <a:solidFill>
                  <a:srgbClr val="FFFF00"/>
                </a:solidFill>
              </a:rPr>
              <a:t>ou</a:t>
            </a:r>
            <a:r>
              <a:rPr lang="en-GB" sz="8000" dirty="0">
                <a:solidFill>
                  <a:schemeClr val="bg1"/>
                </a:solidFill>
              </a:rPr>
              <a:t>rish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06" y="168520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</a:t>
            </a:r>
            <a:r>
              <a:rPr lang="en-GB" sz="3200" dirty="0" err="1">
                <a:solidFill>
                  <a:schemeClr val="bg1"/>
                </a:solidFill>
              </a:rPr>
              <a:t>truble</a:t>
            </a:r>
            <a:r>
              <a:rPr lang="en-GB" sz="3200" dirty="0">
                <a:solidFill>
                  <a:schemeClr val="bg1"/>
                </a:solidFill>
              </a:rPr>
              <a:t>, it's essential to have </a:t>
            </a:r>
            <a:r>
              <a:rPr lang="en-GB" sz="3200" dirty="0" err="1">
                <a:solidFill>
                  <a:schemeClr val="bg1"/>
                </a:solidFill>
              </a:rPr>
              <a:t>curage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dirty="0" err="1">
                <a:solidFill>
                  <a:schemeClr val="bg1"/>
                </a:solidFill>
              </a:rPr>
              <a:t>nurish</a:t>
            </a:r>
            <a:r>
              <a:rPr lang="en-GB" sz="3200" dirty="0">
                <a:solidFill>
                  <a:schemeClr val="bg1"/>
                </a:solidFill>
              </a:rPr>
              <a:t> friendships.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trouble, it's essential to have courage and nourish friendships.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understood that even when faced 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</a:t>
            </a:r>
            <a:r>
              <a:rPr lang="en-GB" sz="3200" dirty="0">
                <a:solidFill>
                  <a:schemeClr val="bg1"/>
                </a:solidFill>
              </a:rPr>
              <a:t>, it's essential to have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nourish</a:t>
            </a:r>
            <a:r>
              <a:rPr lang="en-GB" sz="3200" dirty="0">
                <a:solidFill>
                  <a:schemeClr val="bg1"/>
                </a:solidFill>
              </a:rPr>
              <a:t> friendships.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18364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802289" y="282581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sound /or/ spelt 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after w (warm).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818007" y="4840702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/u/ sound spelt o (mother).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A25E157-1613-BEDD-DA14-AA305A33305D}"/>
              </a:ext>
            </a:extLst>
          </p:cNvPr>
          <p:cNvSpPr/>
          <p:nvPr/>
        </p:nvSpPr>
        <p:spPr>
          <a:xfrm>
            <a:off x="802288" y="3833256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/o/ sound spelt a after w or q (want or squash). 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2DFB5E0-8E50-ABBA-C033-C377C9A31E5D}"/>
              </a:ext>
            </a:extLst>
          </p:cNvPr>
          <p:cNvSpPr/>
          <p:nvPr/>
        </p:nvSpPr>
        <p:spPr>
          <a:xfrm>
            <a:off x="818007" y="5848150"/>
            <a:ext cx="10602769" cy="71605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5. The /u/ sound spelt </a:t>
            </a:r>
            <a:r>
              <a:rPr lang="en-GB" sz="3200" dirty="0" err="1">
                <a:solidFill>
                  <a:schemeClr val="bg1"/>
                </a:solidFill>
              </a:rPr>
              <a:t>ou</a:t>
            </a:r>
            <a:r>
              <a:rPr lang="en-GB" sz="3200" dirty="0">
                <a:solidFill>
                  <a:schemeClr val="bg1"/>
                </a:solidFill>
              </a:rPr>
              <a:t> (young). </a:t>
            </a:r>
          </a:p>
        </p:txBody>
      </p:sp>
    </p:spTree>
    <p:extLst>
      <p:ext uri="{BB962C8B-B14F-4D97-AF65-F5344CB8AC3E}">
        <p14:creationId xmlns:p14="http://schemas.microsoft.com/office/powerpoint/2010/main" val="34348361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E683A-5D0E-1383-8669-A956C1F5E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08A5399-ADF7-7687-1F3B-0405CBFC4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D99F903-0381-54D6-1877-FDB44747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16F54DB-95B8-A823-FC8B-628CE9D7B3F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9B8FBE5-9000-DE7A-578E-CE76E5DBB1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0A504D-8701-93C2-21F1-3DFAF728F1F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</a:t>
            </a:r>
            <a:r>
              <a:rPr lang="en-GB" sz="3200" dirty="0" err="1">
                <a:solidFill>
                  <a:schemeClr val="bg1"/>
                </a:solidFill>
              </a:rPr>
              <a:t>curage</a:t>
            </a:r>
            <a:r>
              <a:rPr lang="en-GB" sz="3200" dirty="0">
                <a:solidFill>
                  <a:schemeClr val="bg1"/>
                </a:solidFill>
              </a:rPr>
              <a:t> to tackle the </a:t>
            </a:r>
            <a:r>
              <a:rPr lang="en-GB" sz="3200" dirty="0" err="1">
                <a:solidFill>
                  <a:schemeClr val="bg1"/>
                </a:solidFill>
              </a:rPr>
              <a:t>trublemaker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F0367C-A7DF-B179-F757-6375C1D8CAA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68E3BD-6B1B-D212-570B-2B326D1C9A7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215B0F7-E741-AF5D-7911-5FCD6A26322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courage to tackle the troublemaker.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C696-56B8-C751-4961-65AD6C859E6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Emile, Aimee, and their new friends realised they needed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to tackle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troublemaker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6155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482138" y="267809"/>
            <a:ext cx="1130530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253266" y="504575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818007" y="1818364"/>
            <a:ext cx="10602769" cy="71605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/or/ spelt a before l or </a:t>
            </a:r>
            <a:r>
              <a:rPr lang="en-GB" sz="3200" dirty="0" err="1">
                <a:solidFill>
                  <a:schemeClr val="bg1"/>
                </a:solidFill>
              </a:rPr>
              <a:t>ll</a:t>
            </a:r>
            <a:r>
              <a:rPr lang="en-GB" sz="3200" dirty="0">
                <a:solidFill>
                  <a:schemeClr val="bg1"/>
                </a:solidFill>
              </a:rPr>
              <a:t> (ball).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EDBCFF3-0C48-8D66-F85E-7F48305F63D8}"/>
              </a:ext>
            </a:extLst>
          </p:cNvPr>
          <p:cNvSpPr/>
          <p:nvPr/>
        </p:nvSpPr>
        <p:spPr>
          <a:xfrm>
            <a:off x="818006" y="2673612"/>
            <a:ext cx="10602769" cy="2031392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talk, always, walk,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all, call, small, wall, tall, taller, football, …?</a:t>
            </a:r>
          </a:p>
        </p:txBody>
      </p:sp>
    </p:spTree>
    <p:extLst>
      <p:ext uri="{BB962C8B-B14F-4D97-AF65-F5344CB8AC3E}">
        <p14:creationId xmlns:p14="http://schemas.microsoft.com/office/powerpoint/2010/main" val="10305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448B8D4B-6804-B0C3-82BA-1998BE1DD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86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4000" dirty="0"/>
              <a:t>Can you hear a common sound in these words?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always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call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talk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walk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273394" y="47137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tall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660431" y="47128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617862-452D-C136-259C-3D3DF668586E}"/>
              </a:ext>
            </a:extLst>
          </p:cNvPr>
          <p:cNvSpPr txBox="1">
            <a:spLocks/>
          </p:cNvSpPr>
          <p:nvPr/>
        </p:nvSpPr>
        <p:spPr>
          <a:xfrm>
            <a:off x="767056" y="5650221"/>
            <a:ext cx="10515600" cy="94986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/>
              <a:t>Can you see how it is spelt? 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305A199D-45B5-C8BC-27AB-72BFED59D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/or/ sound is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al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or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all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996D783-0F2E-AEEF-930A-5D1417430F36}"/>
              </a:ext>
            </a:extLst>
          </p:cNvPr>
          <p:cNvSpPr txBox="1">
            <a:spLocks/>
          </p:cNvSpPr>
          <p:nvPr/>
        </p:nvSpPr>
        <p:spPr>
          <a:xfrm>
            <a:off x="824947" y="397303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ways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98CF9A7-C939-F395-7CC7-200734440B1F}"/>
              </a:ext>
            </a:extLst>
          </p:cNvPr>
          <p:cNvSpPr txBox="1">
            <a:spLocks/>
          </p:cNvSpPr>
          <p:nvPr/>
        </p:nvSpPr>
        <p:spPr>
          <a:xfrm>
            <a:off x="9260141" y="300017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E5395A6-B5CE-2A31-14DE-F8811F373A7E}"/>
              </a:ext>
            </a:extLst>
          </p:cNvPr>
          <p:cNvSpPr txBox="1">
            <a:spLocks/>
          </p:cNvSpPr>
          <p:nvPr/>
        </p:nvSpPr>
        <p:spPr>
          <a:xfrm>
            <a:off x="3718322" y="298276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02BDFB-9019-5010-02B9-4E9C1CB683FA}"/>
              </a:ext>
            </a:extLst>
          </p:cNvPr>
          <p:cNvSpPr txBox="1">
            <a:spLocks/>
          </p:cNvSpPr>
          <p:nvPr/>
        </p:nvSpPr>
        <p:spPr>
          <a:xfrm>
            <a:off x="6733995" y="397303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AD6CC9-7405-915E-715D-D68D5FF33EE3}"/>
              </a:ext>
            </a:extLst>
          </p:cNvPr>
          <p:cNvSpPr txBox="1">
            <a:spLocks/>
          </p:cNvSpPr>
          <p:nvPr/>
        </p:nvSpPr>
        <p:spPr>
          <a:xfrm>
            <a:off x="6733995" y="212001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306A3DD-F280-22DD-E509-F84B16E16003}"/>
              </a:ext>
            </a:extLst>
          </p:cNvPr>
          <p:cNvSpPr txBox="1">
            <a:spLocks/>
          </p:cNvSpPr>
          <p:nvPr/>
        </p:nvSpPr>
        <p:spPr>
          <a:xfrm>
            <a:off x="832046" y="210299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D5A440-C1FD-214F-FA6C-C51BB6D2A34C}"/>
              </a:ext>
            </a:extLst>
          </p:cNvPr>
          <p:cNvSpPr txBox="1">
            <a:spLocks/>
          </p:cNvSpPr>
          <p:nvPr/>
        </p:nvSpPr>
        <p:spPr>
          <a:xfrm>
            <a:off x="9331285" y="528299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355BEF8-AAC4-BD54-224B-703F9926B4A4}"/>
              </a:ext>
            </a:extLst>
          </p:cNvPr>
          <p:cNvSpPr txBox="1">
            <a:spLocks/>
          </p:cNvSpPr>
          <p:nvPr/>
        </p:nvSpPr>
        <p:spPr>
          <a:xfrm>
            <a:off x="3718322" y="528211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sm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26475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</a:t>
            </a:r>
            <a:r>
              <a:rPr lang="en-GB" sz="3400" dirty="0" err="1">
                <a:solidFill>
                  <a:schemeClr val="bg1"/>
                </a:solidFill>
              </a:rPr>
              <a:t>orlways</a:t>
            </a:r>
            <a:r>
              <a:rPr lang="en-GB" sz="3400" dirty="0">
                <a:solidFill>
                  <a:schemeClr val="bg1"/>
                </a:solidFill>
              </a:rPr>
              <a:t> carried a </a:t>
            </a:r>
            <a:r>
              <a:rPr lang="en-GB" sz="3400" dirty="0" err="1">
                <a:solidFill>
                  <a:schemeClr val="bg1"/>
                </a:solidFill>
              </a:rPr>
              <a:t>footborll</a:t>
            </a:r>
            <a:r>
              <a:rPr lang="en-GB" sz="3400" dirty="0">
                <a:solidFill>
                  <a:schemeClr val="bg1"/>
                </a:solidFill>
              </a:rPr>
              <a:t> under his arm.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32789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always</a:t>
            </a:r>
            <a:r>
              <a:rPr lang="en-GB" sz="3400" dirty="0">
                <a:solidFill>
                  <a:schemeClr val="bg1"/>
                </a:solidFill>
              </a:rPr>
              <a:t> carried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football</a:t>
            </a:r>
            <a:r>
              <a:rPr lang="en-GB" sz="3400" dirty="0">
                <a:solidFill>
                  <a:schemeClr val="bg1"/>
                </a:solidFill>
              </a:rPr>
              <a:t> under his arm.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83807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always carried a football under his arm.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767B7-86CA-CBA8-3744-6B8619E08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875B04A-37A7-707C-3C78-60D5AD11B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67F0FB27-B2FB-3CCD-AE06-E90F66ADF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7332865-DCDC-EEA6-C667-966F46F42C1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79326EC-6CD3-CB66-8004-413EC6404B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7962FC-4546-37B6-FDF7-00864A554D96}"/>
              </a:ext>
            </a:extLst>
          </p:cNvPr>
          <p:cNvSpPr txBox="1"/>
          <p:nvPr/>
        </p:nvSpPr>
        <p:spPr>
          <a:xfrm>
            <a:off x="332509" y="193266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creature's </a:t>
            </a:r>
            <a:r>
              <a:rPr lang="en-GB" sz="3400" dirty="0" err="1">
                <a:solidFill>
                  <a:schemeClr val="bg1"/>
                </a:solidFill>
              </a:rPr>
              <a:t>borll</a:t>
            </a:r>
            <a:r>
              <a:rPr lang="en-GB" sz="3400" dirty="0">
                <a:solidFill>
                  <a:schemeClr val="bg1"/>
                </a:solidFill>
              </a:rPr>
              <a:t> was stuck behind a </a:t>
            </a:r>
            <a:r>
              <a:rPr lang="en-GB" sz="3400" dirty="0" err="1">
                <a:solidFill>
                  <a:schemeClr val="bg1"/>
                </a:solidFill>
              </a:rPr>
              <a:t>torll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worll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it couldn't reach 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F3991A-E012-5612-9314-2411905E25F0}"/>
              </a:ext>
            </a:extLst>
          </p:cNvPr>
          <p:cNvSpPr txBox="1"/>
          <p:nvPr/>
        </p:nvSpPr>
        <p:spPr>
          <a:xfrm>
            <a:off x="332509" y="511176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creature’s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ball</a:t>
            </a:r>
            <a:r>
              <a:rPr lang="en-GB" sz="3400" dirty="0">
                <a:solidFill>
                  <a:schemeClr val="bg1"/>
                </a:solidFill>
              </a:rPr>
              <a:t> was stuck behind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tall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wall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it couldn't reach it.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0CE5DE-84DD-90FA-BE04-A40FF9C296C0}"/>
              </a:ext>
            </a:extLst>
          </p:cNvPr>
          <p:cNvSpPr txBox="1"/>
          <p:nvPr/>
        </p:nvSpPr>
        <p:spPr>
          <a:xfrm>
            <a:off x="332509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creature’s ball was stuck behind a tall wall,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it couldn't reach it.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79498F-E25C-0502-7D89-85EE59BBEF6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EF408A-D7B5-CE77-46FE-5B9169FFA10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7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1691</Words>
  <Application>Microsoft Office PowerPoint</Application>
  <PresentationFormat>Widescreen</PresentationFormat>
  <Paragraphs>214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Andika</vt:lpstr>
      <vt:lpstr>Arial</vt:lpstr>
      <vt:lpstr>Office Theme</vt:lpstr>
      <vt:lpstr> How to Use this PowerPoint</vt:lpstr>
      <vt:lpstr>FLASH BACK:  Words containing -ough</vt:lpstr>
      <vt:lpstr>PowerPoint Presentation</vt:lpstr>
      <vt:lpstr>PowerPoint Presentation</vt:lpstr>
      <vt:lpstr>PowerPoint Presentation</vt:lpstr>
      <vt:lpstr>Can you hear a common sound in these words?</vt:lpstr>
      <vt:lpstr>The /or/ sound is spelt al or all. </vt:lpstr>
      <vt:lpstr>Can you spot the spelling mistakes?</vt:lpstr>
      <vt:lpstr>Can you spot the spelling mistakes?</vt:lpstr>
      <vt:lpstr>PowerPoint Presentation</vt:lpstr>
      <vt:lpstr>PowerPoint Presentation</vt:lpstr>
      <vt:lpstr>Can you hear a common sound  in all these words? </vt:lpstr>
      <vt:lpstr>The /or/ sound can be spelt ar  after w. </vt:lpstr>
      <vt:lpstr>Can you spot the spelling mistakes?</vt:lpstr>
      <vt:lpstr>Can you spot the spelling mistakes?</vt:lpstr>
      <vt:lpstr>PowerPoint Presentation</vt:lpstr>
      <vt:lpstr>PowerPoint Presentation</vt:lpstr>
      <vt:lpstr>Do these words have anything in common?</vt:lpstr>
      <vt:lpstr>The /o/ sound can be spelt a  after a qu or w. </vt:lpstr>
      <vt:lpstr>Can you spot the spelling mistakes?</vt:lpstr>
      <vt:lpstr>Can you spot the spelling mistakes?</vt:lpstr>
      <vt:lpstr>PowerPoint Presentation</vt:lpstr>
      <vt:lpstr>PowerPoint Presentation</vt:lpstr>
      <vt:lpstr>Can you hear what these words have in common?</vt:lpstr>
      <vt:lpstr>The /u/ sound can be spelt o. 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2025-12-08T17:26:35Z</dcterms:modified>
</cp:coreProperties>
</file>