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5" r:id="rId3"/>
    <p:sldId id="274" r:id="rId4"/>
    <p:sldId id="294" r:id="rId5"/>
    <p:sldId id="376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404" r:id="rId19"/>
    <p:sldId id="325" r:id="rId20"/>
    <p:sldId id="281" r:id="rId21"/>
    <p:sldId id="283" r:id="rId22"/>
    <p:sldId id="298" r:id="rId23"/>
    <p:sldId id="316" r:id="rId24"/>
    <p:sldId id="331" r:id="rId25"/>
    <p:sldId id="332" r:id="rId26"/>
    <p:sldId id="333" r:id="rId27"/>
    <p:sldId id="334" r:id="rId28"/>
    <p:sldId id="335" r:id="rId29"/>
    <p:sldId id="369" r:id="rId30"/>
    <p:sldId id="370" r:id="rId31"/>
    <p:sldId id="360" r:id="rId32"/>
    <p:sldId id="366" r:id="rId33"/>
    <p:sldId id="362" r:id="rId34"/>
    <p:sldId id="363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98D707-6C83-4376-8D26-304C4356B72E}" v="2" dt="2025-12-09T09:44:52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4:52.515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4:52.515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4:52.515" v="2"/>
          <ac:spMkLst>
            <pc:docMk/>
            <pc:sldMk cId="0" sldId="277"/>
            <ac:spMk id="2" creationId="{A7AACCBD-7E31-943F-ED18-D8EF2A03A185}"/>
          </ac:spMkLst>
        </pc:spChg>
      </pc:sldChg>
      <pc:sldChg chg="del">
        <pc:chgData name="Glen Jones" userId="e846aaca-4b24-4b13-b0d0-f2308e16b284" providerId="ADAL" clId="{ED47ACC3-9597-4D89-A1DC-43CF280EF274}" dt="2025-12-09T09:42:28.79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2:27.475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47FA4-47B4-8B1B-6452-013F95EB2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C05065B-16A5-B3CA-B3E9-F268F8865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5B60BDB-53B7-077B-FD49-10D72BDA7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224832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76FB15-B501-216D-2A42-F233DEB60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C8BFDA5-FA99-90D6-6249-102CEB0E5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1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9FF76-A2AE-7255-16EA-8B889D598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8718613-BDFB-7725-F94D-F78F77EE7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8E28E8-1190-0126-8183-3377A4105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302920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02129E-1EE9-975A-40A8-28AAE0790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AFEC913B-90D3-E9CC-1EE0-1FD249B0E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0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268DD-160E-C5B2-703D-761E1CB1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9564EA17-295D-F884-E833-D751D55CB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082585-28AC-69A9-EEBE-C9AACEDCB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404432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8D328D-31DA-A5A2-2341-891D83184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903386A2-7B3D-6447-DEDA-11143A4A6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1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9197E-C798-7EE4-45F1-6F58F54CE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883EDE6-57E0-48B5-EA96-B8F2806EF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803C7B5-8955-48E2-A1E0-A8322D6B6A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682523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vacate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D89C5EC-1E8D-CB9B-F9F7-90E89A1C4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8BB07E1C-8C2C-BBD4-271A-05B75C6A1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7795C-7BA2-23A1-314B-EA1A49E7D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5CC2BCA-ABA7-994C-8AA9-435DB045A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2B6A36B-C1F2-BC61-E711-E5062BF599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938860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vacate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certificate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6EEDEC-175A-93E4-7A6A-C3C72441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097BE96-CEE1-1492-BC17-9DE17F9AA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4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792DB-5A30-61FC-19FE-D9D4A0B24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CCFD6BB-4B14-C72E-190F-1707FE230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A3360FB-08A0-A849-C403-3A685FEB6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135690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vacate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certificate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advocate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CE6D8B-5E4F-DB95-CE6A-FDC5FA731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2CCD634A-A679-E72E-DA16-5217A54D1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9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679A5-1F4F-C025-4002-3D9B86F1D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7EA1C89-94F5-55A5-6BF4-5D9ACB3CE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3628D17-9D1E-7A20-E342-17E3BF917C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10053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vacate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certificate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advocate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placate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85CAA4E-9ADB-5EE0-6965-2268DABD4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704E6B38-5A19-2C53-8A6C-BDE8BC0AD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8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41FA4-88B4-F55B-9DF3-A4457FDF4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1E49B66-F6C7-AA4E-0944-4EBA3E905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7EC715-CBF5-DFD6-6B8A-3434F45B39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802546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exaggerate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immediate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delicate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vacate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certificate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advocate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placate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indicate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59562E5-9B54-3885-CA50-96A1F1010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17710C89-2180-41BC-D0FB-FDB9564060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9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7"/>
            <a:ext cx="11905488" cy="2089085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GB" sz="3400" dirty="0">
                <a:solidFill>
                  <a:schemeClr val="bg1"/>
                </a:solidFill>
              </a:rPr>
              <a:t>Spelling Rule Reminder – We often drop the ‘e’ when adding a suffix which begins with a vowel. </a:t>
            </a:r>
            <a:endParaRPr lang="en-US" sz="3400" dirty="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537079" y="2853227"/>
            <a:ext cx="2033829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activate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537080" y="3887931"/>
            <a:ext cx="2033830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fortunate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278825" y="326150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4140748" y="2886073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990713" y="2871992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ate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39815" y="3932400"/>
            <a:ext cx="5224848" cy="767669"/>
            <a:chOff x="2123880" y="2710007"/>
            <a:chExt cx="5224848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123880" y="2710007"/>
              <a:ext cx="1936483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fortune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ate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39815" y="4966047"/>
            <a:ext cx="5224848" cy="767669"/>
            <a:chOff x="2123880" y="2710007"/>
            <a:chExt cx="5224848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123880" y="2710007"/>
              <a:ext cx="1936483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condense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ate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537078" y="4980128"/>
            <a:ext cx="2033830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condensate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39815" y="2884712"/>
            <a:ext cx="193648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active</a:t>
            </a: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4" grpId="0" animBg="1"/>
      <p:bldP spid="27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Does Emile appreciate Aimee's help enough?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44078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appreci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railing&#10;&#10;AI-generated content may be incorrect.">
            <a:extLst>
              <a:ext uri="{FF2B5EF4-FFF2-40B4-BE49-F238E27FC236}">
                <a16:creationId xmlns:a16="http://schemas.microsoft.com/office/drawing/2014/main" id="{3D67B75A-8E19-8A62-E694-7AB26C4D1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8161" y="1508724"/>
            <a:ext cx="3955675" cy="498415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3621ECF-F3A3-2729-CEAF-3ADC9DEF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15392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residents of Emile's home planet are desperate for him to be successful.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7" y="2304928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175272" y="3252425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desper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E8D4A-99C0-58CE-C368-659CBDEBDCBB}"/>
              </a:ext>
            </a:extLst>
          </p:cNvPr>
          <p:cNvSpPr txBox="1"/>
          <p:nvPr/>
        </p:nvSpPr>
        <p:spPr>
          <a:xfrm>
            <a:off x="6244046" y="4650377"/>
            <a:ext cx="3718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Spelt differently to sep</a:t>
            </a:r>
            <a:r>
              <a:rPr lang="en-GB" u="sng" dirty="0">
                <a:solidFill>
                  <a:schemeClr val="bg1"/>
                </a:solidFill>
              </a:rPr>
              <a:t>a</a:t>
            </a:r>
            <a:r>
              <a:rPr lang="en-GB" dirty="0">
                <a:solidFill>
                  <a:schemeClr val="bg1"/>
                </a:solidFill>
              </a:rPr>
              <a:t>rate!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may exaggerate sometimes.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644" y="2159725"/>
            <a:ext cx="3141221" cy="4047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99643" y="3060836"/>
            <a:ext cx="6407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exagger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needed immediate help.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146203" y="3060835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immedi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received a certificate for completing the course.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623127" y="3154286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certific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831" y="270966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Lots of schools abbreviate Roman Catholic to RC.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40763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abbrevi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84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indicate where you expect to find the treasure.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10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096923" y="2965042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indic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an advocate for change.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578" y="2194560"/>
            <a:ext cx="2906295" cy="37445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599048" y="2767278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advoc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communicate through transponders.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034402" y="2991166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communic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uses food to placate a hungry Scrambler.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3180412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243" y="1823647"/>
            <a:ext cx="2789388" cy="47058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immedite understanding,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communiceted readiness.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immediate</a:t>
            </a:r>
            <a:r>
              <a:rPr lang="en-GB" sz="3400" dirty="0">
                <a:solidFill>
                  <a:schemeClr val="bg1"/>
                </a:solidFill>
              </a:rPr>
              <a:t> understanding, </a:t>
            </a:r>
          </a:p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communicated</a:t>
            </a:r>
            <a:r>
              <a:rPr lang="en-GB" sz="3400" dirty="0">
                <a:solidFill>
                  <a:schemeClr val="bg1"/>
                </a:solidFill>
              </a:rPr>
              <a:t> readiness.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immediate understanding,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communicated readiness.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D1BF3-A862-93CE-2452-4F8256CAB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FC94574-FB63-DAA6-082D-87A8AB2B5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017753A-349B-ED90-B68F-335E81E3E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9D4864D-F3DE-D383-3073-35055A8A82F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0630250-0EC7-6A41-0289-27C1787198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ADD2B4-6DB4-F1E4-391B-5EC7B8E4066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watched them vacite the asteroid, Emile advocited for kindness across the universe.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874D4E-09FC-65BB-2846-D9B5B796A377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watched them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vacate</a:t>
            </a:r>
            <a:r>
              <a:rPr lang="en-GB" sz="3400" dirty="0">
                <a:solidFill>
                  <a:schemeClr val="bg1"/>
                </a:solidFill>
              </a:rPr>
              <a:t> the asteroid, Emile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advocated</a:t>
            </a:r>
            <a:r>
              <a:rPr lang="en-GB" sz="3400" dirty="0">
                <a:solidFill>
                  <a:schemeClr val="bg1"/>
                </a:solidFill>
              </a:rPr>
              <a:t> for kindness across the universe.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F53F88-BF5D-3B80-80B4-47939939F21E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watched them vacate the asteroid, Emile advocated for kindness across the universe.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41FF53-40A6-290F-A347-06089AF26C5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75DC28-107F-2006-A5B9-AC99C3273E1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3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36E942-7F4F-1812-5DE8-D3AC85470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593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communicate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desperate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exaggerate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immediate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certificate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6B5B5A-B69F-43E2-88F2-742A88C8C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003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delicate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vacate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abbreviate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indicate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placate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advocate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59807" y="176419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46350B-54C9-C961-0C5A-B00FB1BDE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593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communicate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desperate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exaggerate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immediate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certificate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CE000D-3D62-5255-4A75-6FB79C830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003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delicate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vacate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abbreviate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indicate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placate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advocate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70227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794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communicate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desperate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exaggerate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immediate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certificate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3204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delicate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vacate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abbreviate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indicate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placate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advocate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7AACCBD-7E31-943F-ED18-D8EF2A03A18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practise spelling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words ending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ate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 in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ate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appreci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desper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exagger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certific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abbrevi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immedi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indic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advoc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27529"/>
            <a:ext cx="11338560" cy="580913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937439"/>
            <a:ext cx="7639291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root words of this weeks spelling words are all old Latin words.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suffix -ate has been added to these ancient root words to create words that we still use in modern English today.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46253" y="39670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627529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2890906"/>
            <a:ext cx="3278676" cy="416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5F3F4-58AA-4DD1-6743-D3EF33F1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4BDCCD6-4916-C94E-8B02-AA6D2A3D1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FECCCA-BA12-AC23-9FFC-E330B8D23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00767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AU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8A4BB9-5DD6-91BA-595C-572618BA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BB46CCB8-6613-A3BE-23EE-4A38FD21F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52C41-875D-AC82-F4FD-9A85CDADA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1ADFADE-FA54-FCC9-58C3-8A3F15974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E399481-515A-A3E5-72E7-7237ED55B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186007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AU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03541CF-13D7-1146-4508-1D7690ECB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A8BDE70E-A0E8-5F63-94AC-DE518A3E9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6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1CB6C-B990-EAEB-6F2F-7311C5B74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73C8E68-3F4D-4D50-612A-C7BF755C8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B17B14-0AFA-A0CD-C125-2730253267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51965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AU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D38CA90-691A-48BA-9626-B9E56C3A9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9CEB2956-5FA6-7A2C-D485-C559BA0CA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2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408FB-7554-4CF8-D9CF-C7045F8DB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6F118BB-E78B-E754-6FB1-C15E6867B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9DDFBB-4AA9-D1BE-1FC8-30D2517C1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466125"/>
              </p:ext>
            </p:extLst>
          </p:nvPr>
        </p:nvGraphicFramePr>
        <p:xfrm>
          <a:off x="1554482" y="1330073"/>
          <a:ext cx="10210798" cy="464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9413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43103">
                  <a:extLst>
                    <a:ext uri="{9D8B030D-6E8A-4147-A177-3AD203B41FA5}">
                      <a16:colId xmlns:a16="http://schemas.microsoft.com/office/drawing/2014/main" val="994819583"/>
                    </a:ext>
                  </a:extLst>
                </a:gridCol>
                <a:gridCol w="3738282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</a:tblGrid>
              <a:tr h="277915">
                <a:tc>
                  <a:txBody>
                    <a:bodyPr/>
                    <a:lstStyle/>
                    <a:p>
                      <a:r>
                        <a:rPr lang="en-GB" sz="2000" dirty="0"/>
                        <a:t>Latin Root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English Word (-ate suffix)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302320">
                <a:tc>
                  <a:txBody>
                    <a:bodyPr/>
                    <a:lstStyle/>
                    <a:p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share, impart, inform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communicate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appretiare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set a price to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appreciate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0658654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abbreviare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shorten, make brief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abbreviate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573699"/>
                  </a:ext>
                </a:extLst>
              </a:tr>
              <a:tr h="358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despair, to lose all hope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desperate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53301"/>
                  </a:ext>
                </a:extLst>
              </a:tr>
              <a:tr h="380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exaggerare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amplify, magnify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AU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330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immediatus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anything in the middle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336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delicatus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dainty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  <a:tr h="322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empty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61609"/>
                  </a:ext>
                </a:extLst>
              </a:tr>
              <a:tr h="354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certificatum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thing certified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24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advocatus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called to aid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07497"/>
                  </a:ext>
                </a:extLst>
              </a:tr>
              <a:tr h="3409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placare</a:t>
                      </a: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calm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3206802"/>
                  </a:ext>
                </a:extLst>
              </a:tr>
              <a:tr h="331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point 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3605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C8D6F6-D3E2-5A49-E4AC-A3C4FE65F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fill in the blanks?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473CB85B-BE4D-0D87-E7E7-9D625CF79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08" y="4890686"/>
            <a:ext cx="2379369" cy="30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0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1671</Words>
  <Application>Microsoft Office PowerPoint</Application>
  <PresentationFormat>Widescreen</PresentationFormat>
  <Paragraphs>559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Scrambler has been scrambling!</vt:lpstr>
      <vt:lpstr>Words ending ate.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Spelling Rule Reminder – We often drop the ‘e’ when adding a suffix which begins with a vowel.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2025-12-09T09:44:53Z</dcterms:modified>
</cp:coreProperties>
</file>