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76" r:id="rId3"/>
    <p:sldId id="274" r:id="rId4"/>
    <p:sldId id="370" r:id="rId5"/>
    <p:sldId id="371" r:id="rId6"/>
    <p:sldId id="292" r:id="rId7"/>
    <p:sldId id="298" r:id="rId8"/>
    <p:sldId id="294" r:id="rId9"/>
    <p:sldId id="332" r:id="rId10"/>
    <p:sldId id="333" r:id="rId11"/>
    <p:sldId id="334" r:id="rId12"/>
    <p:sldId id="335" r:id="rId13"/>
    <p:sldId id="336" r:id="rId14"/>
    <p:sldId id="344" r:id="rId15"/>
    <p:sldId id="345" r:id="rId16"/>
    <p:sldId id="346" r:id="rId17"/>
    <p:sldId id="347" r:id="rId18"/>
    <p:sldId id="374" r:id="rId19"/>
    <p:sldId id="461" r:id="rId20"/>
    <p:sldId id="369" r:id="rId21"/>
    <p:sldId id="372" r:id="rId22"/>
    <p:sldId id="367" r:id="rId23"/>
    <p:sldId id="364" r:id="rId24"/>
    <p:sldId id="363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0D8F7-41C7-4C34-9837-E43CA92B9A88}" v="2" dt="2025-12-09T09:45:17.1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17.127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17.127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17.127" v="2"/>
          <ac:spMkLst>
            <pc:docMk/>
            <pc:sldMk cId="0" sldId="277"/>
            <ac:spMk id="2" creationId="{AB12E6A3-E882-1018-DEAA-91412A080D6A}"/>
          </ac:spMkLst>
        </pc:spChg>
      </pc:sldChg>
      <pc:sldChg chg="del">
        <pc:chgData name="Glen Jones" userId="e846aaca-4b24-4b13-b0d0-f2308e16b284" providerId="ADAL" clId="{ED47ACC3-9597-4D89-A1DC-43CF280EF274}" dt="2025-12-09T09:43:40.94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39.820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Don't interrupt the teacher.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217" y="2177144"/>
            <a:ext cx="3363830" cy="4334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607757" y="3156630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got on the intercity into the city.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824796" y="3060835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intercity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international.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international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2178773"/>
            <a:ext cx="2488514" cy="419824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08D026-3737-89D7-3586-9AC70F26E755}"/>
              </a:ext>
            </a:extLst>
          </p:cNvPr>
          <p:cNvSpPr txBox="1"/>
          <p:nvPr/>
        </p:nvSpPr>
        <p:spPr>
          <a:xfrm>
            <a:off x="5014404" y="3792387"/>
            <a:ext cx="542364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“nat” usually relates to birth.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and the safety of the universe are interrelated.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83118" y="3224062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interrelated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7" y="212539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bought an ice cream during the interval.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15" y="2289638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826958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interval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showed a healthy interest in the football match.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751" y="2577737"/>
            <a:ext cx="3129343" cy="40319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625174" y="3381296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interest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had an interview for a new job.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824796" y="3175503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interview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use an interface to communicate.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297838" y="3428998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interface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11" y="2529041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inter word?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219440" y="5036438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interscholastic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1395654" y="1989752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world-wide interconnected computer network providing a variety of information and communication facilities.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1395654" y="2733187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Prevent or obstruct something from moving locations and getting where it needs to go.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227469" y="427476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interact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227469" y="27514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intercept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1395654" y="3479194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Interval or break between parts of a play, film, or concert.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227469" y="198975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1395654" y="4257816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Communicate or be involved in the action.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1395654" y="5036438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Involving or between schools.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227469" y="351309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intermission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7" y="281562"/>
            <a:ext cx="9452688" cy="6294875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 __________ choir competition took place on Friday. We had lots of fun getting to ____________ with the kids from other schools in the short __________. </a:t>
            </a:r>
            <a:br>
              <a:rPr lang="en-GB" sz="2900" dirty="0">
                <a:solidFill>
                  <a:schemeClr val="bg1"/>
                </a:solidFill>
              </a:rPr>
            </a:br>
            <a:br>
              <a:rPr lang="en-GB" sz="2900" dirty="0">
                <a:solidFill>
                  <a:schemeClr val="bg1"/>
                </a:solidFill>
              </a:rPr>
            </a:br>
            <a:r>
              <a:rPr lang="en-GB" sz="2900" dirty="0">
                <a:solidFill>
                  <a:schemeClr val="bg1"/>
                </a:solidFill>
              </a:rPr>
              <a:t>Our teacher went to speak to the judges, hoping to ___________ the results before they were emailed to the school office, but she was too late. I thought our version of Queen’s ‘We Are The Champions’ was brilliant. </a:t>
            </a:r>
            <a:br>
              <a:rPr lang="en-GB" sz="2900" dirty="0">
                <a:solidFill>
                  <a:schemeClr val="bg1"/>
                </a:solidFill>
              </a:rPr>
            </a:br>
            <a:br>
              <a:rPr lang="en-GB" sz="2900" dirty="0">
                <a:solidFill>
                  <a:schemeClr val="bg1"/>
                </a:solidFill>
              </a:rPr>
            </a:br>
            <a:r>
              <a:rPr lang="en-GB" sz="2900" dirty="0">
                <a:solidFill>
                  <a:schemeClr val="bg1"/>
                </a:solidFill>
              </a:rPr>
              <a:t>The result will be published on the ___________ over the weekend.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10034553" y="5047291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intermission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10034553" y="4094145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interact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84E9FD4-7C7C-F1D5-8AD8-2907D6F885A3}"/>
              </a:ext>
            </a:extLst>
          </p:cNvPr>
          <p:cNvSpPr txBox="1">
            <a:spLocks/>
          </p:cNvSpPr>
          <p:nvPr/>
        </p:nvSpPr>
        <p:spPr>
          <a:xfrm>
            <a:off x="10034553" y="6000437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interface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FD8B5CF-B472-2983-BC63-E0D358A679EA}"/>
              </a:ext>
            </a:extLst>
          </p:cNvPr>
          <p:cNvSpPr txBox="1">
            <a:spLocks/>
          </p:cNvSpPr>
          <p:nvPr/>
        </p:nvSpPr>
        <p:spPr>
          <a:xfrm>
            <a:off x="10034553" y="2187854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interview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0C8591A-8F7C-CBA0-A024-4CD248AFC32D}"/>
              </a:ext>
            </a:extLst>
          </p:cNvPr>
          <p:cNvSpPr txBox="1">
            <a:spLocks/>
          </p:cNvSpPr>
          <p:nvPr/>
        </p:nvSpPr>
        <p:spPr>
          <a:xfrm>
            <a:off x="10034553" y="3140999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B86D83-58EC-FBC1-ED97-EFF8BCBA4BC5}"/>
              </a:ext>
            </a:extLst>
          </p:cNvPr>
          <p:cNvSpPr txBox="1">
            <a:spLocks/>
          </p:cNvSpPr>
          <p:nvPr/>
        </p:nvSpPr>
        <p:spPr>
          <a:xfrm>
            <a:off x="10034553" y="1234708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interscholastic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23C819D-CCBC-D70B-4A65-D94141C69CD8}"/>
              </a:ext>
            </a:extLst>
          </p:cNvPr>
          <p:cNvSpPr txBox="1">
            <a:spLocks/>
          </p:cNvSpPr>
          <p:nvPr/>
        </p:nvSpPr>
        <p:spPr>
          <a:xfrm>
            <a:off x="10034553" y="281562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intercept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71732 -0.07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46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7 L -0.27916 -0.436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1 -0.00602 L -0.77474 -0.45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3" y="-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6 L -0.76588 0.41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46" y="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0463 L -0.31445 0.3013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Content Placeholder 9" descr="A sign on a wall&#10;&#10;AI-generated content may be incorrect.">
            <a:extLst>
              <a:ext uri="{FF2B5EF4-FFF2-40B4-BE49-F238E27FC236}">
                <a16:creationId xmlns:a16="http://schemas.microsoft.com/office/drawing/2014/main" id="{2D929659-12E3-8157-F962-903DDEACB2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892" y="1823221"/>
            <a:ext cx="5904284" cy="4405504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5E49E1E-6D93-E9F2-866A-88E031DA9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89CFE-7F45-2C32-63CF-B31D3C84CF42}"/>
              </a:ext>
            </a:extLst>
          </p:cNvPr>
          <p:cNvSpPr txBox="1">
            <a:spLocks/>
          </p:cNvSpPr>
          <p:nvPr/>
        </p:nvSpPr>
        <p:spPr>
          <a:xfrm>
            <a:off x="304799" y="365125"/>
            <a:ext cx="11591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  <a:endParaRPr lang="en-GB" sz="54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10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intarest was piqued, and without an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intarval for hesitation, he pressed the button.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interest</a:t>
            </a:r>
            <a:r>
              <a:rPr lang="en-GB" sz="3400" dirty="0">
                <a:solidFill>
                  <a:schemeClr val="bg1"/>
                </a:solidFill>
              </a:rPr>
              <a:t> was piqued, and without an </a:t>
            </a:r>
          </a:p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interval</a:t>
            </a:r>
            <a:r>
              <a:rPr lang="en-GB" sz="3400" dirty="0">
                <a:solidFill>
                  <a:schemeClr val="bg1"/>
                </a:solidFill>
              </a:rPr>
              <a:t> for hesitation, he pressed the button.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interest was piqued, and without an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interval for hesitation, he pressed the button.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E82BC-31B3-5E21-358E-F30A639FD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1A8CD2E-D8EA-CF0A-DAE2-447DF88D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28EEF58-4DB1-F675-87A2-40BC5E8E3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13DC276-B825-5744-20C7-D1A47CFC798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B50F61D-5413-78A1-99BB-3471E208C7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3AE5AB-10B0-AA58-DD5B-872CA0BF254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intarcity borders, to explore intarnationally.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17D005-C5E3-8290-34A9-37404BCB00E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intercity</a:t>
            </a:r>
            <a:r>
              <a:rPr lang="en-GB" sz="3400" dirty="0">
                <a:solidFill>
                  <a:schemeClr val="bg1"/>
                </a:solidFill>
              </a:rPr>
              <a:t> borders, to explore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internationally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4F5E97-1B47-4221-E0CB-0055093B51C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intercity borders, to explore internationally.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8897E4A-4224-5BF4-8D92-1FC4A89B84F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F7065C-2C74-243A-461A-2A62E163F32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30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_____ct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_____pt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interfere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interrupt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interact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327924-2FA5-E967-BF9B-207031F29674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26C658-09B8-CD2F-385D-752F716DF358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1C395C-ADF3-1C14-D612-D743DC2833B1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3D21B8-DC40-8D04-3DD5-556769DFFD3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2C4493-A367-9539-BC18-4B8BD692598A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interfere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interrupt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interact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424011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1938" y="2100593"/>
            <a:ext cx="2880671" cy="341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interfere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interrupt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intercity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interact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international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8601" y="2172659"/>
            <a:ext cx="3061461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interrelated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interval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interest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interview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interface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12E6A3-E882-1018-DEAA-91412A080D6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inter-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F387209E-18CA-F9B9-3552-95353D4688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666041" y="5141282"/>
            <a:ext cx="8859916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what they mean?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AEC70B-470A-FD8F-35A9-CCE9F5E6B6EA}"/>
              </a:ext>
            </a:extLst>
          </p:cNvPr>
          <p:cNvSpPr txBox="1">
            <a:spLocks/>
          </p:cNvSpPr>
          <p:nvPr/>
        </p:nvSpPr>
        <p:spPr>
          <a:xfrm>
            <a:off x="3121981" y="1678037"/>
            <a:ext cx="6084162" cy="29200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incorrect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im-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immature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il-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illegal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ir-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irregular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sub-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submarine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super- 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example supermarket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6E3941B-0923-BB5C-F767-2194C5F7445F}"/>
              </a:ext>
            </a:extLst>
          </p:cNvPr>
          <p:cNvSpPr txBox="1">
            <a:spLocks/>
          </p:cNvSpPr>
          <p:nvPr/>
        </p:nvSpPr>
        <p:spPr>
          <a:xfrm>
            <a:off x="461554" y="360873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any prefixes we have already looked at? </a:t>
            </a:r>
          </a:p>
        </p:txBody>
      </p:sp>
    </p:spTree>
    <p:extLst>
      <p:ext uri="{BB962C8B-B14F-4D97-AF65-F5344CB8AC3E}">
        <p14:creationId xmlns:p14="http://schemas.microsoft.com/office/powerpoint/2010/main" val="40556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2192806"/>
            <a:ext cx="9811471" cy="2472388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in-, im-, il- and ir - all mean not.</a:t>
            </a: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sub- means under.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super- means beyond.</a:t>
            </a: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12924F0-B4E3-93E6-49F4-FE1923F95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55846"/>
            <a:ext cx="11199221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	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related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national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531224" y="3710866"/>
            <a:ext cx="11268891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3" y="536992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between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tries to interfere with Emile's plans.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15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035963" y="320017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interfere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772</Words>
  <Application>Microsoft Office PowerPoint</Application>
  <PresentationFormat>Widescreen</PresentationFormat>
  <Paragraphs>142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PowerPoint Presentation</vt:lpstr>
      <vt:lpstr>The prefix inter-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58</cp:revision>
  <dcterms:created xsi:type="dcterms:W3CDTF">2022-05-31T09:42:07Z</dcterms:created>
  <dcterms:modified xsi:type="dcterms:W3CDTF">2025-12-09T09:45:18Z</dcterms:modified>
</cp:coreProperties>
</file>