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487" r:id="rId3"/>
    <p:sldId id="274" r:id="rId4"/>
    <p:sldId id="298" r:id="rId5"/>
    <p:sldId id="332" r:id="rId6"/>
    <p:sldId id="333" r:id="rId7"/>
    <p:sldId id="334" r:id="rId8"/>
    <p:sldId id="335" r:id="rId9"/>
    <p:sldId id="336" r:id="rId10"/>
    <p:sldId id="344" r:id="rId11"/>
    <p:sldId id="345" r:id="rId12"/>
    <p:sldId id="346" r:id="rId13"/>
    <p:sldId id="347" r:id="rId14"/>
    <p:sldId id="348" r:id="rId15"/>
    <p:sldId id="349" r:id="rId16"/>
    <p:sldId id="350" r:id="rId17"/>
    <p:sldId id="351" r:id="rId18"/>
    <p:sldId id="352" r:id="rId19"/>
    <p:sldId id="353" r:id="rId20"/>
    <p:sldId id="464" r:id="rId21"/>
    <p:sldId id="465" r:id="rId22"/>
    <p:sldId id="466" r:id="rId23"/>
    <p:sldId id="467" r:id="rId24"/>
    <p:sldId id="468" r:id="rId25"/>
    <p:sldId id="469" r:id="rId26"/>
    <p:sldId id="470" r:id="rId27"/>
    <p:sldId id="471" r:id="rId28"/>
    <p:sldId id="472" r:id="rId29"/>
    <p:sldId id="473" r:id="rId30"/>
    <p:sldId id="474" r:id="rId31"/>
    <p:sldId id="475" r:id="rId32"/>
    <p:sldId id="476" r:id="rId33"/>
    <p:sldId id="477" r:id="rId34"/>
    <p:sldId id="478" r:id="rId35"/>
    <p:sldId id="479" r:id="rId36"/>
    <p:sldId id="480" r:id="rId37"/>
    <p:sldId id="481" r:id="rId38"/>
    <p:sldId id="482" r:id="rId39"/>
    <p:sldId id="483" r:id="rId40"/>
    <p:sldId id="484" r:id="rId41"/>
    <p:sldId id="485" r:id="rId42"/>
    <p:sldId id="486" r:id="rId43"/>
    <p:sldId id="369" r:id="rId44"/>
    <p:sldId id="370" r:id="rId45"/>
    <p:sldId id="368" r:id="rId46"/>
    <p:sldId id="363" r:id="rId47"/>
    <p:sldId id="277" r:id="rId48"/>
  </p:sldIdLst>
  <p:sldSz cx="12192000" cy="6858000"/>
  <p:notesSz cx="6858000" cy="9144000"/>
  <p:embeddedFontLst>
    <p:embeddedFont>
      <p:font typeface="Andika" panose="02000000000000000000" pitchFamily="2" charset="0"/>
      <p:regular r:id="rId49"/>
      <p:bold r:id="rId50"/>
      <p:italic r:id="rId51"/>
      <p:boldItalic r:id="rId5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DA9D2EC-81E7-4061-A877-9708290A01BC}" v="2" dt="2025-12-09T09:44:58.02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6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2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8" Type="http://schemas.microsoft.com/office/2015/10/relationships/revisionInfo" Target="revisionInfo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microsoft.com/office/2018/10/relationships/authors" Target="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.fntdata"/><Relationship Id="rId57" Type="http://schemas.microsoft.com/office/2016/11/relationships/changesInfo" Target="changesInfos/changesInfo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4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9T09:44:58.029" v="2"/>
      <pc:docMkLst>
        <pc:docMk/>
      </pc:docMkLst>
      <pc:sldChg chg="addSp modSp modAnim">
        <pc:chgData name="Glen Jones" userId="e846aaca-4b24-4b13-b0d0-f2308e16b284" providerId="ADAL" clId="{ED47ACC3-9597-4D89-A1DC-43CF280EF274}" dt="2025-12-09T09:44:58.029" v="2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9T09:44:58.029" v="2"/>
          <ac:spMkLst>
            <pc:docMk/>
            <pc:sldMk cId="0" sldId="277"/>
            <ac:spMk id="2" creationId="{07EB0C30-DA12-806D-FFB9-837BEA9FCDB9}"/>
          </ac:spMkLst>
        </pc:spChg>
      </pc:sldChg>
      <pc:sldChg chg="del">
        <pc:chgData name="Glen Jones" userId="e846aaca-4b24-4b13-b0d0-f2308e16b284" providerId="ADAL" clId="{ED47ACC3-9597-4D89-A1DC-43CF280EF274}" dt="2025-12-09T09:43:48.366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9T09:43:47.270" v="0"/>
        <pc:sldMkLst>
          <pc:docMk/>
          <pc:sldMk cId="2515382227" sldId="39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BEEA5AF-AA4D-ADFA-82D3-D6D937A6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decision was definite.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4380412" y="3098204"/>
            <a:ext cx="58733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definite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502" y="2333181"/>
            <a:ext cx="5512498" cy="434629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92E2F11-81F1-C108-DF20-D5234CC7C71C}"/>
              </a:ext>
            </a:extLst>
          </p:cNvPr>
          <p:cNvSpPr txBox="1">
            <a:spLocks/>
          </p:cNvSpPr>
          <p:nvPr/>
        </p:nvSpPr>
        <p:spPr>
          <a:xfrm>
            <a:off x="5960947" y="4369290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It’s a “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nite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” not a “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nate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”!</a:t>
            </a:r>
          </a:p>
        </p:txBody>
      </p:sp>
    </p:spTree>
    <p:extLst>
      <p:ext uri="{BB962C8B-B14F-4D97-AF65-F5344CB8AC3E}">
        <p14:creationId xmlns:p14="http://schemas.microsoft.com/office/powerpoint/2010/main" val="281357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Will Emile and Scrambler's relationship develop?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7972" y="2035691"/>
            <a:ext cx="3386188" cy="436286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3256564" y="3199567"/>
            <a:ext cx="61790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develop</a:t>
            </a:r>
            <a:endParaRPr lang="en-GB" sz="8000" u="sng" dirty="0">
              <a:solidFill>
                <a:srgbClr val="FFFF0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9574B4-3A70-F936-B32C-90B9660CEE7A}"/>
              </a:ext>
            </a:extLst>
          </p:cNvPr>
          <p:cNvSpPr txBox="1">
            <a:spLocks/>
          </p:cNvSpPr>
          <p:nvPr/>
        </p:nvSpPr>
        <p:spPr>
          <a:xfrm>
            <a:off x="5921241" y="4458553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There’s no “e” on the end. </a:t>
            </a:r>
          </a:p>
        </p:txBody>
      </p:sp>
    </p:spTree>
    <p:extLst>
      <p:ext uri="{BB962C8B-B14F-4D97-AF65-F5344CB8AC3E}">
        <p14:creationId xmlns:p14="http://schemas.microsoft.com/office/powerpoint/2010/main" val="889098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3DAB57C-7F21-A9F6-B8A6-16078AF15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makes sure to equip Emile with all of the information he needs.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4183DE-8563-A637-452D-D7079BF532BB}"/>
              </a:ext>
            </a:extLst>
          </p:cNvPr>
          <p:cNvSpPr txBox="1"/>
          <p:nvPr/>
        </p:nvSpPr>
        <p:spPr>
          <a:xfrm>
            <a:off x="2378391" y="3175503"/>
            <a:ext cx="65424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equip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0872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7B1B6F9-9558-2AEA-5457-716313C32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There is no guarantee that Emile's quest will be successful.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398625" y="2677053"/>
            <a:ext cx="75092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guarantee</a:t>
            </a:r>
            <a:endParaRPr lang="en-GB" sz="8000" u="sng" dirty="0">
              <a:solidFill>
                <a:srgbClr val="7030A0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033" y="2677053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BF09E41A-AC37-F8CF-4D55-C65C3D72F5DD}"/>
              </a:ext>
            </a:extLst>
          </p:cNvPr>
          <p:cNvSpPr txBox="1">
            <a:spLocks/>
          </p:cNvSpPr>
          <p:nvPr/>
        </p:nvSpPr>
        <p:spPr>
          <a:xfrm>
            <a:off x="5013593" y="4179167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Look at all those vowels! And the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at the end. </a:t>
            </a:r>
            <a:endParaRPr lang="en-GB" sz="2800" dirty="0">
              <a:solidFill>
                <a:schemeClr val="bg1"/>
              </a:solidFill>
              <a:latin typeface="+mn-lt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6257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BEEA5AF-AA4D-ADFA-82D3-D6D937A6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is a hindrance to Emile's quest.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5297221" y="3193998"/>
            <a:ext cx="5391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hindrance</a:t>
            </a:r>
            <a:endParaRPr lang="en-GB" sz="8000" dirty="0">
              <a:solidFill>
                <a:srgbClr val="FFFF00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75" y="1917570"/>
            <a:ext cx="5512498" cy="434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0403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likes his neighbour.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5077" y="2447108"/>
            <a:ext cx="2906295" cy="374456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4571338" y="2677053"/>
            <a:ext cx="61790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neighbour</a:t>
            </a:r>
            <a:endParaRPr lang="en-GB" sz="8000" dirty="0">
              <a:solidFill>
                <a:srgbClr val="FFFF00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16BBB46-9571-41D7-62A5-672018D11082}"/>
              </a:ext>
            </a:extLst>
          </p:cNvPr>
          <p:cNvSpPr txBox="1">
            <a:spLocks/>
          </p:cNvSpPr>
          <p:nvPr/>
        </p:nvSpPr>
        <p:spPr>
          <a:xfrm>
            <a:off x="5223448" y="4000492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Look how the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neigh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spelled.</a:t>
            </a:r>
          </a:p>
        </p:txBody>
      </p:sp>
    </p:spTree>
    <p:extLst>
      <p:ext uri="{BB962C8B-B14F-4D97-AF65-F5344CB8AC3E}">
        <p14:creationId xmlns:p14="http://schemas.microsoft.com/office/powerpoint/2010/main" val="2776090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3DAB57C-7F21-A9F6-B8A6-16078AF15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doesn’t like the leisure centre.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4183DE-8563-A637-452D-D7079BF532BB}"/>
              </a:ext>
            </a:extLst>
          </p:cNvPr>
          <p:cNvSpPr txBox="1"/>
          <p:nvPr/>
        </p:nvSpPr>
        <p:spPr>
          <a:xfrm>
            <a:off x="2722378" y="2911644"/>
            <a:ext cx="65424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leisure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1C47BE9-3457-3316-4732-182DF6915748}"/>
              </a:ext>
            </a:extLst>
          </p:cNvPr>
          <p:cNvSpPr txBox="1">
            <a:spLocks/>
          </p:cNvSpPr>
          <p:nvPr/>
        </p:nvSpPr>
        <p:spPr>
          <a:xfrm>
            <a:off x="3774317" y="4131615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Look how the /e/ sound is spelled.</a:t>
            </a:r>
          </a:p>
        </p:txBody>
      </p:sp>
    </p:spTree>
    <p:extLst>
      <p:ext uri="{BB962C8B-B14F-4D97-AF65-F5344CB8AC3E}">
        <p14:creationId xmlns:p14="http://schemas.microsoft.com/office/powerpoint/2010/main" val="3779264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7B1B6F9-9558-2AEA-5457-716313C32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is very mischievous.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341380" y="2785037"/>
            <a:ext cx="75092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mischievous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75" y="2171990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3510E5D-553E-9AB3-E02E-FECC095A8A11}"/>
              </a:ext>
            </a:extLst>
          </p:cNvPr>
          <p:cNvSpPr txBox="1">
            <a:spLocks/>
          </p:cNvSpPr>
          <p:nvPr/>
        </p:nvSpPr>
        <p:spPr>
          <a:xfrm>
            <a:off x="3943678" y="4108476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Can you see how the long /ee/ sound is spelled?</a:t>
            </a:r>
          </a:p>
        </p:txBody>
      </p:sp>
    </p:spTree>
    <p:extLst>
      <p:ext uri="{BB962C8B-B14F-4D97-AF65-F5344CB8AC3E}">
        <p14:creationId xmlns:p14="http://schemas.microsoft.com/office/powerpoint/2010/main" val="1371003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BCF2DFE-86A8-E05E-9CE8-639CED048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is forty today!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54048" y="2767278"/>
            <a:ext cx="6398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forty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269" y="1887678"/>
            <a:ext cx="4342450" cy="4051442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B370453-45BD-934F-FA0E-F8A1D7612102}"/>
              </a:ext>
            </a:extLst>
          </p:cNvPr>
          <p:cNvSpPr txBox="1">
            <a:spLocks/>
          </p:cNvSpPr>
          <p:nvPr/>
        </p:nvSpPr>
        <p:spPr>
          <a:xfrm>
            <a:off x="4875103" y="4090717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u is dropped for forty (four vs forty)</a:t>
            </a:r>
          </a:p>
        </p:txBody>
      </p:sp>
    </p:spTree>
    <p:extLst>
      <p:ext uri="{BB962C8B-B14F-4D97-AF65-F5344CB8AC3E}">
        <p14:creationId xmlns:p14="http://schemas.microsoft.com/office/powerpoint/2010/main" val="1463963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If Emile fails, it will be disastrous for the whole universe.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405" y="2684676"/>
            <a:ext cx="3046317" cy="392496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3350222" y="2857508"/>
            <a:ext cx="61790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disastrous</a:t>
            </a:r>
            <a:endParaRPr lang="en-GB" sz="8000" dirty="0">
              <a:solidFill>
                <a:srgbClr val="FFFF00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47EAB1B-0496-5280-11DD-65A6DD449E35}"/>
              </a:ext>
            </a:extLst>
          </p:cNvPr>
          <p:cNvSpPr txBox="1">
            <a:spLocks/>
          </p:cNvSpPr>
          <p:nvPr/>
        </p:nvSpPr>
        <p:spPr>
          <a:xfrm>
            <a:off x="3998251" y="4103992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Note the -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ous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suffix.</a:t>
            </a:r>
          </a:p>
        </p:txBody>
      </p:sp>
    </p:spTree>
    <p:extLst>
      <p:ext uri="{BB962C8B-B14F-4D97-AF65-F5344CB8AC3E}">
        <p14:creationId xmlns:p14="http://schemas.microsoft.com/office/powerpoint/2010/main" val="1873481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470BED-BDCD-FD3E-389B-705364B9CE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20477313-C348-E6E0-CA2D-B21E60CA5C9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6" name="Picture 5" descr="A sign with a sun on it&#10;&#10;AI-generated content may be incorrect.">
            <a:extLst>
              <a:ext uri="{FF2B5EF4-FFF2-40B4-BE49-F238E27FC236}">
                <a16:creationId xmlns:a16="http://schemas.microsoft.com/office/drawing/2014/main" id="{BA6C6251-0203-84BD-F8B6-968AA1FF66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0349" y="1894411"/>
            <a:ext cx="6591300" cy="4237264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BAC936A1-380A-D7F8-2BEF-1F3BE7230E4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6192084-8735-5ED9-50A6-54C511A9F1F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0E45E7C4-0B30-2EC8-7428-C4627A89E3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365125"/>
            <a:ext cx="11591925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</p:spTree>
    <p:extLst>
      <p:ext uri="{BB962C8B-B14F-4D97-AF65-F5344CB8AC3E}">
        <p14:creationId xmlns:p14="http://schemas.microsoft.com/office/powerpoint/2010/main" val="13065847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02E5B9-2389-F94E-2057-D1283A5A7F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C35DF47-7089-DC2C-71F9-D1E2527EC4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A82A888-648F-70D3-CDF5-18B8338C63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3956745"/>
              </p:ext>
            </p:extLst>
          </p:nvPr>
        </p:nvGraphicFramePr>
        <p:xfrm>
          <a:off x="826395" y="932775"/>
          <a:ext cx="10404982" cy="5734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321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10.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581827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53397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7E653556-5B42-9FD8-5C34-A428080DB227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64882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1. Somebody who plays a sport or engages in an activity for fun </a:t>
            </a:r>
            <a:b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and does not get paid as a professional.</a:t>
            </a:r>
          </a:p>
        </p:txBody>
      </p:sp>
    </p:spTree>
    <p:extLst>
      <p:ext uri="{BB962C8B-B14F-4D97-AF65-F5344CB8AC3E}">
        <p14:creationId xmlns:p14="http://schemas.microsoft.com/office/powerpoint/2010/main" val="1237904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BD88BD-BE11-D044-ABA7-3A6AB9ABB6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D1DBDFB8-9870-DDDA-CD23-0ADE300FA7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50D8185-4645-E8EE-BA0E-D743916401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648413"/>
              </p:ext>
            </p:extLst>
          </p:nvPr>
        </p:nvGraphicFramePr>
        <p:xfrm>
          <a:off x="826395" y="932775"/>
          <a:ext cx="10404982" cy="5734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321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10.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581827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53397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504D50A-A768-456D-1B20-538D1D743587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64882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1. Somebody who plays a sport or engages in an activity for fun </a:t>
            </a:r>
            <a:b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and does not get paid as a professional.</a:t>
            </a:r>
          </a:p>
        </p:txBody>
      </p:sp>
    </p:spTree>
    <p:extLst>
      <p:ext uri="{BB962C8B-B14F-4D97-AF65-F5344CB8AC3E}">
        <p14:creationId xmlns:p14="http://schemas.microsoft.com/office/powerpoint/2010/main" val="2328127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C14162-EE5B-E6D1-62AF-41C4ABDB52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497A27A-6E3E-09FD-6B7D-79F526C16A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3896DE9-725F-D06E-2031-53AD87765E8E}"/>
              </a:ext>
            </a:extLst>
          </p:cNvPr>
          <p:cNvGraphicFramePr>
            <a:graphicFrameLocks noGrp="1"/>
          </p:cNvGraphicFramePr>
          <p:nvPr/>
        </p:nvGraphicFramePr>
        <p:xfrm>
          <a:off x="826395" y="932775"/>
          <a:ext cx="10404982" cy="5734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321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10.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581827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53397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09E335FA-ACBA-289D-24E1-66351AE9048B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64882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2. Something that is certain.</a:t>
            </a:r>
          </a:p>
        </p:txBody>
      </p:sp>
    </p:spTree>
    <p:extLst>
      <p:ext uri="{BB962C8B-B14F-4D97-AF65-F5344CB8AC3E}">
        <p14:creationId xmlns:p14="http://schemas.microsoft.com/office/powerpoint/2010/main" val="221071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54AA2E-0210-9D50-B8F5-F1462DC4D7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6837BFBF-7693-AFA7-AE6A-2C304A9447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A89FF6D-9373-C740-2BA1-A3C6B19395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54850"/>
              </p:ext>
            </p:extLst>
          </p:nvPr>
        </p:nvGraphicFramePr>
        <p:xfrm>
          <a:off x="826395" y="932775"/>
          <a:ext cx="10404982" cy="5734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321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10.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581827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53397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22479465-B019-BB89-39C1-76798625688C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64882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2. Something that is certain.</a:t>
            </a:r>
          </a:p>
        </p:txBody>
      </p:sp>
    </p:spTree>
    <p:extLst>
      <p:ext uri="{BB962C8B-B14F-4D97-AF65-F5344CB8AC3E}">
        <p14:creationId xmlns:p14="http://schemas.microsoft.com/office/powerpoint/2010/main" val="3562628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905663-54A5-660C-BAD5-4353849F53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1379A532-FB45-1A81-73B8-F99689B1D0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4354C7A-5CCC-38D0-563B-385C4077B6D6}"/>
              </a:ext>
            </a:extLst>
          </p:cNvPr>
          <p:cNvGraphicFramePr>
            <a:graphicFrameLocks noGrp="1"/>
          </p:cNvGraphicFramePr>
          <p:nvPr/>
        </p:nvGraphicFramePr>
        <p:xfrm>
          <a:off x="826395" y="932775"/>
          <a:ext cx="10404982" cy="5734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321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10.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581827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53397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054AACC7-E7FA-3EE5-C56B-531FD77CBE92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64882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3. Free time for enjoyment.</a:t>
            </a:r>
          </a:p>
        </p:txBody>
      </p:sp>
    </p:spTree>
    <p:extLst>
      <p:ext uri="{BB962C8B-B14F-4D97-AF65-F5344CB8AC3E}">
        <p14:creationId xmlns:p14="http://schemas.microsoft.com/office/powerpoint/2010/main" val="1460787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108345-CCDA-5BD5-8648-23BF631038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29E7A328-1821-E044-5865-EFC3752761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3EA0790-B8B9-3394-7867-B2973414BA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496928"/>
              </p:ext>
            </p:extLst>
          </p:nvPr>
        </p:nvGraphicFramePr>
        <p:xfrm>
          <a:off x="826395" y="932775"/>
          <a:ext cx="10404982" cy="5734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321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10.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581827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53397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5B050564-8E69-D79A-E50F-89E3B8799F65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64882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3. Free time for enjoyment.</a:t>
            </a:r>
          </a:p>
        </p:txBody>
      </p:sp>
    </p:spTree>
    <p:extLst>
      <p:ext uri="{BB962C8B-B14F-4D97-AF65-F5344CB8AC3E}">
        <p14:creationId xmlns:p14="http://schemas.microsoft.com/office/powerpoint/2010/main" val="2890273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298D98-3E03-ADEC-83F7-BD06EDC299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CE2B94C1-297E-4602-511C-787D2A93EB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9442947-1F22-C569-BB80-E8EEC14FE75D}"/>
              </a:ext>
            </a:extLst>
          </p:cNvPr>
          <p:cNvGraphicFramePr>
            <a:graphicFrameLocks noGrp="1"/>
          </p:cNvGraphicFramePr>
          <p:nvPr/>
        </p:nvGraphicFramePr>
        <p:xfrm>
          <a:off x="826395" y="932775"/>
          <a:ext cx="10404982" cy="5734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321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10.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581827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53397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9B75E3FA-FBF1-66DB-6951-0A2E83A0071A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64882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4. A class or division of something. </a:t>
            </a:r>
          </a:p>
        </p:txBody>
      </p:sp>
    </p:spTree>
    <p:extLst>
      <p:ext uri="{BB962C8B-B14F-4D97-AF65-F5344CB8AC3E}">
        <p14:creationId xmlns:p14="http://schemas.microsoft.com/office/powerpoint/2010/main" val="2889711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3AEE97-ADED-6079-3787-2F27DF1585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25373C5F-27C9-9FEE-4F4C-CB6372079E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0FFD055-0EE4-3642-82D4-0122342904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2027254"/>
              </p:ext>
            </p:extLst>
          </p:nvPr>
        </p:nvGraphicFramePr>
        <p:xfrm>
          <a:off x="826395" y="932775"/>
          <a:ext cx="10404982" cy="5734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321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10.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581827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53397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98BBC58-C559-681E-FB92-EB28AC8EE2E8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64882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4. A class or division of something. </a:t>
            </a:r>
          </a:p>
        </p:txBody>
      </p:sp>
    </p:spTree>
    <p:extLst>
      <p:ext uri="{BB962C8B-B14F-4D97-AF65-F5344CB8AC3E}">
        <p14:creationId xmlns:p14="http://schemas.microsoft.com/office/powerpoint/2010/main" val="1928782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8336B7-3FEA-08EB-4931-099250C71D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C0B9C5C2-734D-2FB2-06D7-D47AB26903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91A933C-6340-68C9-CA2F-B1E879264EEA}"/>
              </a:ext>
            </a:extLst>
          </p:cNvPr>
          <p:cNvGraphicFramePr>
            <a:graphicFrameLocks noGrp="1"/>
          </p:cNvGraphicFramePr>
          <p:nvPr/>
        </p:nvGraphicFramePr>
        <p:xfrm>
          <a:off x="826395" y="932775"/>
          <a:ext cx="10404982" cy="5734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321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10.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581827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53397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4CC439BF-98A9-9773-AA8F-64C085E2F9BC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64882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5. A thing that provides a problem, obstruction, resistance or delay. </a:t>
            </a:r>
          </a:p>
        </p:txBody>
      </p:sp>
    </p:spTree>
    <p:extLst>
      <p:ext uri="{BB962C8B-B14F-4D97-AF65-F5344CB8AC3E}">
        <p14:creationId xmlns:p14="http://schemas.microsoft.com/office/powerpoint/2010/main" val="215826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3282C5-AAD9-D3F6-0051-4CE292E0FE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16816CD1-541B-B907-E2C5-7F593F7029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093068B-9D91-D118-A815-150B54FBCF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1680198"/>
              </p:ext>
            </p:extLst>
          </p:nvPr>
        </p:nvGraphicFramePr>
        <p:xfrm>
          <a:off x="826395" y="932775"/>
          <a:ext cx="10404982" cy="5734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321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10.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581827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53397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184A2E22-9E23-E1B6-DC35-C9E37D03B30D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64882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5. A thing that provides a problem, obstruction, resistance or delay. </a:t>
            </a:r>
          </a:p>
        </p:txBody>
      </p:sp>
    </p:spTree>
    <p:extLst>
      <p:ext uri="{BB962C8B-B14F-4D97-AF65-F5344CB8AC3E}">
        <p14:creationId xmlns:p14="http://schemas.microsoft.com/office/powerpoint/2010/main" val="727070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9322659-AFBB-11B0-2B33-8E941BC934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Word List 1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A74783B4-B728-D34F-5CA5-5151B62FB5A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79050" y="306557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461C52B-9321-CBBE-91DA-CF91444042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A46B69F2-897E-7B8D-3898-2B85402E4F8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F7EA75-F1F8-0DD1-F9A4-43DFE5D2A5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F01E7195-F3B4-41A0-DF9A-0C8ACD4ABB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275B791-C170-FC8E-655E-30EC7FE5B84D}"/>
              </a:ext>
            </a:extLst>
          </p:cNvPr>
          <p:cNvGraphicFramePr>
            <a:graphicFrameLocks noGrp="1"/>
          </p:cNvGraphicFramePr>
          <p:nvPr/>
        </p:nvGraphicFramePr>
        <p:xfrm>
          <a:off x="826395" y="932775"/>
          <a:ext cx="10404982" cy="5734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321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10.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581827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53397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6FC92B23-3973-8A87-4E5E-6D5D592E027E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64882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6. An injured, discoloured area on the skin. </a:t>
            </a:r>
          </a:p>
        </p:txBody>
      </p:sp>
    </p:spTree>
    <p:extLst>
      <p:ext uri="{BB962C8B-B14F-4D97-AF65-F5344CB8AC3E}">
        <p14:creationId xmlns:p14="http://schemas.microsoft.com/office/powerpoint/2010/main" val="3459712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889C2D-209A-EDC3-383A-F3372167A4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C38A7299-C52E-81B3-2153-E944398623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081AD1F-8AB3-4353-8FC2-E93FBCC199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8122194"/>
              </p:ext>
            </p:extLst>
          </p:nvPr>
        </p:nvGraphicFramePr>
        <p:xfrm>
          <a:off x="826395" y="932775"/>
          <a:ext cx="10404982" cy="5734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321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10.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581827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53397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CAF6289C-9D5B-F682-88B4-98FB69F8D251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64882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6. An injured, discoloured area on the skin. </a:t>
            </a:r>
          </a:p>
        </p:txBody>
      </p:sp>
    </p:spTree>
    <p:extLst>
      <p:ext uri="{BB962C8B-B14F-4D97-AF65-F5344CB8AC3E}">
        <p14:creationId xmlns:p14="http://schemas.microsoft.com/office/powerpoint/2010/main" val="4045852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D1F520-DAEA-3B5A-A0E1-ACE70FB2E2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0DDB6C61-FFF4-B5EE-E5E1-83CED9C75F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7C777B1-FD72-5338-E918-E5CAF9A27873}"/>
              </a:ext>
            </a:extLst>
          </p:cNvPr>
          <p:cNvGraphicFramePr>
            <a:graphicFrameLocks noGrp="1"/>
          </p:cNvGraphicFramePr>
          <p:nvPr/>
        </p:nvGraphicFramePr>
        <p:xfrm>
          <a:off x="826395" y="932775"/>
          <a:ext cx="10404982" cy="5734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321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10.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581827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53397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4BB48E19-02EB-A8A6-48E5-1ECF32A8675C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64882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7.  To supply with necessary items. </a:t>
            </a:r>
          </a:p>
        </p:txBody>
      </p:sp>
    </p:spTree>
    <p:extLst>
      <p:ext uri="{BB962C8B-B14F-4D97-AF65-F5344CB8AC3E}">
        <p14:creationId xmlns:p14="http://schemas.microsoft.com/office/powerpoint/2010/main" val="1280843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EB3714-0B87-3315-A15A-F168EDB7E1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17609983-3FF7-8BBE-8620-B41EC8CBC6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D1254AC-1104-AE2D-5CB9-6201F99948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7353219"/>
              </p:ext>
            </p:extLst>
          </p:nvPr>
        </p:nvGraphicFramePr>
        <p:xfrm>
          <a:off x="826395" y="932775"/>
          <a:ext cx="10404982" cy="5734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321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10.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581827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53397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9430045B-6A5D-38FB-E3D0-D4C98C44DE79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64882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7.  To supply with necessary items. </a:t>
            </a:r>
          </a:p>
        </p:txBody>
      </p:sp>
    </p:spTree>
    <p:extLst>
      <p:ext uri="{BB962C8B-B14F-4D97-AF65-F5344CB8AC3E}">
        <p14:creationId xmlns:p14="http://schemas.microsoft.com/office/powerpoint/2010/main" val="3546676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9EDF74-89CF-671D-F347-F668F90CCD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ABC37F54-1130-E727-A457-D45A6A413E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0AA4C7F-3FF3-AE93-66B4-857367ADD825}"/>
              </a:ext>
            </a:extLst>
          </p:cNvPr>
          <p:cNvGraphicFramePr>
            <a:graphicFrameLocks noGrp="1"/>
          </p:cNvGraphicFramePr>
          <p:nvPr/>
        </p:nvGraphicFramePr>
        <p:xfrm>
          <a:off x="826395" y="932775"/>
          <a:ext cx="10404982" cy="5734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321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10.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581827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53397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DC781F92-B281-0198-FFF2-384000807A6E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64882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8.  To grow and mature.</a:t>
            </a:r>
          </a:p>
        </p:txBody>
      </p:sp>
    </p:spTree>
    <p:extLst>
      <p:ext uri="{BB962C8B-B14F-4D97-AF65-F5344CB8AC3E}">
        <p14:creationId xmlns:p14="http://schemas.microsoft.com/office/powerpoint/2010/main" val="2306099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3BB0C9-85F9-48EB-4D13-8F12D451CA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F047E547-7069-BA47-55A4-73AC4861E1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A382E2C-202C-20FF-026D-784403E871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2925228"/>
              </p:ext>
            </p:extLst>
          </p:nvPr>
        </p:nvGraphicFramePr>
        <p:xfrm>
          <a:off x="826395" y="932775"/>
          <a:ext cx="10404982" cy="5734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321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10.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581827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53397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E8105C0E-245A-DA01-995B-42A312BC16A1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64882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8.  To grow and mature.</a:t>
            </a:r>
          </a:p>
        </p:txBody>
      </p:sp>
    </p:spTree>
    <p:extLst>
      <p:ext uri="{BB962C8B-B14F-4D97-AF65-F5344CB8AC3E}">
        <p14:creationId xmlns:p14="http://schemas.microsoft.com/office/powerpoint/2010/main" val="3266864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28B497-7E68-386B-BD8D-C5376F1B47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9246DFAA-9FC9-DFB4-7271-97C3B3CCC2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C7F8F3E-8872-AE0A-270C-7E11933AF4E9}"/>
              </a:ext>
            </a:extLst>
          </p:cNvPr>
          <p:cNvGraphicFramePr>
            <a:graphicFrameLocks noGrp="1"/>
          </p:cNvGraphicFramePr>
          <p:nvPr/>
        </p:nvGraphicFramePr>
        <p:xfrm>
          <a:off x="826395" y="932775"/>
          <a:ext cx="10404982" cy="5734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321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10.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581827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53397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991272AA-3697-1E92-D831-38A61E367614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64882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9.  Four lots of ten.</a:t>
            </a:r>
          </a:p>
        </p:txBody>
      </p:sp>
    </p:spTree>
    <p:extLst>
      <p:ext uri="{BB962C8B-B14F-4D97-AF65-F5344CB8AC3E}">
        <p14:creationId xmlns:p14="http://schemas.microsoft.com/office/powerpoint/2010/main" val="1257399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E44F6F-13CD-149A-20B9-3E55E6AB1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FE8A74CB-81FD-E87F-3D8C-D3524DB003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86C2218-9D73-40F8-DFED-56465A3495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100697"/>
              </p:ext>
            </p:extLst>
          </p:nvPr>
        </p:nvGraphicFramePr>
        <p:xfrm>
          <a:off x="826395" y="932775"/>
          <a:ext cx="10404982" cy="5734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321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10.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581827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53397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5C168B4C-E722-50FD-39E2-0F96FD93C62E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64882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9.  Four lots of ten.</a:t>
            </a:r>
          </a:p>
        </p:txBody>
      </p:sp>
    </p:spTree>
    <p:extLst>
      <p:ext uri="{BB962C8B-B14F-4D97-AF65-F5344CB8AC3E}">
        <p14:creationId xmlns:p14="http://schemas.microsoft.com/office/powerpoint/2010/main" val="3101765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2A3B96-6F53-9F46-CAD7-91A6ADDAC1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812C80AB-15FD-20FD-42AB-A3B645390D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8DDB9A7-F2C1-24F0-4962-61A1F9F083F0}"/>
              </a:ext>
            </a:extLst>
          </p:cNvPr>
          <p:cNvGraphicFramePr>
            <a:graphicFrameLocks noGrp="1"/>
          </p:cNvGraphicFramePr>
          <p:nvPr/>
        </p:nvGraphicFramePr>
        <p:xfrm>
          <a:off x="826395" y="932775"/>
          <a:ext cx="10404982" cy="5734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321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10.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581827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53397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0494DB8E-7E1B-F6C2-20CF-CD0F84E3D74C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64882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10. A formal assurance. </a:t>
            </a:r>
          </a:p>
        </p:txBody>
      </p:sp>
    </p:spTree>
    <p:extLst>
      <p:ext uri="{BB962C8B-B14F-4D97-AF65-F5344CB8AC3E}">
        <p14:creationId xmlns:p14="http://schemas.microsoft.com/office/powerpoint/2010/main" val="2209525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1C24A9-6EA0-AC5A-B0DB-84BADDE9B3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3CE7AEED-0980-2B26-C2A3-7B9DBD31FB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322E670-35B5-E13E-5A49-03F609DFF9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3111335"/>
              </p:ext>
            </p:extLst>
          </p:nvPr>
        </p:nvGraphicFramePr>
        <p:xfrm>
          <a:off x="826395" y="932775"/>
          <a:ext cx="10404982" cy="5734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321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10.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581827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53397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6AA2F200-7AED-052D-7A5E-7CBBBF874E6F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64882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10. A formal assurance. </a:t>
            </a:r>
          </a:p>
        </p:txBody>
      </p:sp>
    </p:spTree>
    <p:extLst>
      <p:ext uri="{BB962C8B-B14F-4D97-AF65-F5344CB8AC3E}">
        <p14:creationId xmlns:p14="http://schemas.microsoft.com/office/powerpoint/2010/main" val="3804869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D1A3E94A-2ADD-2A6D-5E61-C74D68EB0F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0263" y="1287991"/>
            <a:ext cx="9811471" cy="4282017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571500" indent="-571500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As part of the national curriculum, there are lists of words students are expected to know how to spell. </a:t>
            </a:r>
          </a:p>
          <a:p>
            <a:pPr marL="571500" indent="-571500"/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71500" indent="-571500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This week we are going to practise spelling these words. </a:t>
            </a:r>
            <a:endParaRPr lang="en-GB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59787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1A1CFE-2BC2-8F3B-3C3D-21C9132D6E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FC4B33F2-56CD-EEDC-816A-F459B441F2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372F4CE-E799-F230-2007-8F765B5A6219}"/>
              </a:ext>
            </a:extLst>
          </p:cNvPr>
          <p:cNvGraphicFramePr>
            <a:graphicFrameLocks noGrp="1"/>
          </p:cNvGraphicFramePr>
          <p:nvPr/>
        </p:nvGraphicFramePr>
        <p:xfrm>
          <a:off x="826395" y="932775"/>
          <a:ext cx="10404982" cy="5734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321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10.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581827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53397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980CED44-0E21-A179-C4B7-07BEBA046291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64882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11. Causing a great amount of damage. </a:t>
            </a:r>
          </a:p>
        </p:txBody>
      </p:sp>
    </p:spTree>
    <p:extLst>
      <p:ext uri="{BB962C8B-B14F-4D97-AF65-F5344CB8AC3E}">
        <p14:creationId xmlns:p14="http://schemas.microsoft.com/office/powerpoint/2010/main" val="3028969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F53A61-DE36-D76B-6296-35A4AFE641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D4F25E3B-7C7B-75B6-5DCB-DCAC4FA76E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976E692-8A9D-BCCF-7FDE-8A8416A758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9552380"/>
              </p:ext>
            </p:extLst>
          </p:nvPr>
        </p:nvGraphicFramePr>
        <p:xfrm>
          <a:off x="826395" y="932775"/>
          <a:ext cx="10404982" cy="5734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321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10.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581827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53397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F7AED0F5-1D04-2348-8B05-9D5476994EB3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64882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11. Causing a great amount of damage. </a:t>
            </a:r>
          </a:p>
        </p:txBody>
      </p:sp>
    </p:spTree>
    <p:extLst>
      <p:ext uri="{BB962C8B-B14F-4D97-AF65-F5344CB8AC3E}">
        <p14:creationId xmlns:p14="http://schemas.microsoft.com/office/powerpoint/2010/main" val="3010723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ECE57A-1DAA-DD10-A29E-CE37363600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51DF890A-95F5-0BBB-8C66-254435E13A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64A8FA9-91C5-7C7E-08F1-CDA6624737AE}"/>
              </a:ext>
            </a:extLst>
          </p:cNvPr>
          <p:cNvGraphicFramePr>
            <a:graphicFrameLocks noGrp="1"/>
          </p:cNvGraphicFramePr>
          <p:nvPr/>
        </p:nvGraphicFramePr>
        <p:xfrm>
          <a:off x="826395" y="932775"/>
          <a:ext cx="10404982" cy="5734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321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10.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581827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53397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D7E7A393-2BB3-918A-D16B-FD89EC98CE53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64882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What is the </a:t>
            </a:r>
            <a:r>
              <a:rPr lang="en-GB" sz="320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hidden word?</a:t>
            </a:r>
            <a:endParaRPr lang="en-GB" sz="3200" dirty="0">
              <a:solidFill>
                <a:schemeClr val="bg1">
                  <a:lumMod val="95000"/>
                </a:schemeClr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8880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One particularly akward morning, Emile was busy developeing a gadget with which to equipp their friends.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One particularly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awkward</a:t>
            </a:r>
            <a:r>
              <a:rPr lang="en-GB" sz="3400" dirty="0">
                <a:solidFill>
                  <a:schemeClr val="bg1"/>
                </a:solidFill>
              </a:rPr>
              <a:t> morning, Emile was busy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developing</a:t>
            </a:r>
            <a:r>
              <a:rPr lang="en-GB" sz="3400" dirty="0">
                <a:solidFill>
                  <a:schemeClr val="bg1"/>
                </a:solidFill>
              </a:rPr>
              <a:t> a gadget with which 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equip</a:t>
            </a:r>
            <a:r>
              <a:rPr lang="en-GB" sz="3400" dirty="0">
                <a:solidFill>
                  <a:schemeClr val="bg1"/>
                </a:solidFill>
              </a:rPr>
              <a:t> their friends.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One particularly awkward morning, Emile was busy developing a gadget with which to equip their friends.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21A409-E0FD-152B-49D3-6FF4ED05F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DC5DA55-DD06-1E62-8E38-D212CB3E29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115819C-8B05-AD2B-AD43-D45EC9A7E4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C21BEA4F-E58F-ECDB-A13A-A9AD7210162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2AF6230-D3A1-97A9-28FB-47F051601D2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BFAACB-C430-A210-747B-1E2FA2BB02D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It was a device that guaranted to categorise any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object it scanned with definate accuracy.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A1F497C-4877-7B4E-2C84-DC59BE78EAD6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It was a device that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guaranteed</a:t>
            </a:r>
            <a:r>
              <a:rPr lang="en-GB" sz="3400" dirty="0">
                <a:solidFill>
                  <a:schemeClr val="bg1"/>
                </a:solidFill>
              </a:rPr>
              <a:t> to categorise any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object it scanned with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definite</a:t>
            </a:r>
            <a:r>
              <a:rPr lang="en-GB" sz="3400" dirty="0">
                <a:solidFill>
                  <a:schemeClr val="bg1"/>
                </a:solidFill>
              </a:rPr>
              <a:t> accuracy.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DA44273-742C-ECB1-ACDC-E0ADAF1EB278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It was a device that guaranteed to categorise any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object it scanned with definite accuracy.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A6728DC-541A-EBB7-7F6F-EB305E9EFA5D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E63A236-063C-1B9A-4D1F-C0DEEF511809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1198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8" name="Title 20">
            <a:extLst>
              <a:ext uri="{FF2B5EF4-FFF2-40B4-BE49-F238E27FC236}">
                <a16:creationId xmlns:a16="http://schemas.microsoft.com/office/drawing/2014/main" id="{51F64F0E-A4C6-BBBE-8E0F-97C35C5115BC}"/>
              </a:ext>
            </a:extLst>
          </p:cNvPr>
          <p:cNvSpPr txBox="1">
            <a:spLocks/>
          </p:cNvSpPr>
          <p:nvPr/>
        </p:nvSpPr>
        <p:spPr>
          <a:xfrm>
            <a:off x="1548356" y="213676"/>
            <a:ext cx="9530716" cy="205055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chemeClr val="bg1"/>
                </a:solidFill>
              </a:rPr>
              <a:t>Can you write </a:t>
            </a:r>
            <a:r>
              <a:rPr lang="en-GB" altLang="en-US" sz="3600" u="sng" dirty="0">
                <a:solidFill>
                  <a:srgbClr val="FFFF00"/>
                </a:solidFill>
              </a:rPr>
              <a:t>three sentences</a:t>
            </a:r>
            <a:r>
              <a:rPr lang="en-GB" altLang="en-US" sz="3600" dirty="0">
                <a:solidFill>
                  <a:schemeClr val="bg1"/>
                </a:solidFill>
              </a:rPr>
              <a:t>, each sentence</a:t>
            </a:r>
            <a:r>
              <a:rPr lang="en-GB" altLang="en-US" sz="3600" dirty="0">
                <a:solidFill>
                  <a:srgbClr val="FFFF00"/>
                </a:solidFill>
              </a:rPr>
              <a:t> </a:t>
            </a:r>
            <a:r>
              <a:rPr lang="en-GB" altLang="en-US" sz="3600" dirty="0">
                <a:solidFill>
                  <a:schemeClr val="bg1"/>
                </a:solidFill>
              </a:rPr>
              <a:t>using any </a:t>
            </a:r>
            <a:r>
              <a:rPr lang="en-GB" altLang="en-US" sz="3600" u="sng" dirty="0">
                <a:solidFill>
                  <a:srgbClr val="FFFF00"/>
                </a:solidFill>
              </a:rPr>
              <a:t>four</a:t>
            </a:r>
            <a:r>
              <a:rPr lang="en-GB" altLang="en-US" sz="3600" dirty="0">
                <a:solidFill>
                  <a:schemeClr val="bg1"/>
                </a:solidFill>
              </a:rPr>
              <a:t> of these words?</a:t>
            </a:r>
          </a:p>
          <a:p>
            <a:pPr algn="ctr"/>
            <a:r>
              <a:rPr lang="en-GB" altLang="en-US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Hint: conjunctions are really useful.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2215672" y="2495408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AF17388-CEFF-44A5-BFB4-64999B62F1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65408" y="2662142"/>
            <a:ext cx="2880671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1. 	amateur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2.	awkward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3.	bargain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4.	bruise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5.	category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6.	definite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7.	develop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8.	equip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A112A2D-FCAF-AFD8-A466-1681C4882A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77090" y="2662142"/>
            <a:ext cx="3061461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9. 	guarantee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10.	hindrance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11.	neighbour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12.	leisure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13.	mischievous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14.	forty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15.	disastrous</a:t>
            </a:r>
          </a:p>
        </p:txBody>
      </p:sp>
    </p:spTree>
    <p:extLst>
      <p:ext uri="{BB962C8B-B14F-4D97-AF65-F5344CB8AC3E}">
        <p14:creationId xmlns:p14="http://schemas.microsoft.com/office/powerpoint/2010/main" val="407876764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99502019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SY5T3BW3L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SY5T3BW3P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SY5T3BW3S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SY5T3BW3F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SY5T3BW3A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SY5T3BW3Sa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SY5T3BW3Fe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9F140D01-13B0-9A63-0A69-B4A50F8001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3272B443-8A68-CB92-FD81-22B57A70FF8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F8B6A57-F0A6-1B00-BC05-192EE1007A71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1899" y="1818400"/>
            <a:ext cx="2880671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1. 	amateur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2.	awkward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3.	bargain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4.	bruise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5.	category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6.	definite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7.	develop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8.	equip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3581" y="1818400"/>
            <a:ext cx="3061461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9. 	guarantee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10.	hindrance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11.	neighbour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12.	leisure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13.	mischievous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14.	forty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15.	disastrous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91F84E3-8AE7-2E38-FB28-C6FDEB3051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07EB0C30-DA12-806D-FFB9-837BEA9FCDB9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BEEA5AF-AA4D-ADFA-82D3-D6D937A6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is only an amateur adventurer.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4591826" y="2767278"/>
            <a:ext cx="5391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amateur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B13E147-5B28-EE05-E7FA-5AC34ACF4C7D}"/>
              </a:ext>
            </a:extLst>
          </p:cNvPr>
          <p:cNvSpPr txBox="1">
            <a:spLocks/>
          </p:cNvSpPr>
          <p:nvPr/>
        </p:nvSpPr>
        <p:spPr>
          <a:xfrm>
            <a:off x="4457483" y="4062239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Can you see how the /ur/ sound is spelled?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7062" y="1917570"/>
            <a:ext cx="5512498" cy="434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758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 sister looked awkward when she tripped over.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0909" y="2113054"/>
            <a:ext cx="2969554" cy="382606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3956100" y="2677053"/>
            <a:ext cx="61790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awkward</a:t>
            </a:r>
            <a:endParaRPr lang="en-GB" sz="8000" dirty="0">
              <a:solidFill>
                <a:srgbClr val="FFFF0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415AA49-E8B1-7D25-4DBA-5DE7BBD90B6A}"/>
              </a:ext>
            </a:extLst>
          </p:cNvPr>
          <p:cNvSpPr txBox="1">
            <a:spLocks/>
          </p:cNvSpPr>
          <p:nvPr/>
        </p:nvSpPr>
        <p:spPr>
          <a:xfrm>
            <a:off x="4921359" y="4272700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wkw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really unusual.</a:t>
            </a:r>
          </a:p>
        </p:txBody>
      </p:sp>
    </p:spTree>
    <p:extLst>
      <p:ext uri="{BB962C8B-B14F-4D97-AF65-F5344CB8AC3E}">
        <p14:creationId xmlns:p14="http://schemas.microsoft.com/office/powerpoint/2010/main" val="3127477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3DAB57C-7F21-A9F6-B8A6-16078AF15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This book was a bargain.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4183DE-8563-A637-452D-D7079BF532BB}"/>
              </a:ext>
            </a:extLst>
          </p:cNvPr>
          <p:cNvSpPr txBox="1"/>
          <p:nvPr/>
        </p:nvSpPr>
        <p:spPr>
          <a:xfrm>
            <a:off x="1961836" y="2495067"/>
            <a:ext cx="65424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bargain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033021-E156-42E9-20B5-707F94587E84}"/>
              </a:ext>
            </a:extLst>
          </p:cNvPr>
          <p:cNvSpPr txBox="1">
            <a:spLocks/>
          </p:cNvSpPr>
          <p:nvPr/>
        </p:nvSpPr>
        <p:spPr>
          <a:xfrm>
            <a:off x="2855106" y="3818506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Can you see how the /ay/ sound is spelled?</a:t>
            </a:r>
          </a:p>
        </p:txBody>
      </p:sp>
    </p:spTree>
    <p:extLst>
      <p:ext uri="{BB962C8B-B14F-4D97-AF65-F5344CB8AC3E}">
        <p14:creationId xmlns:p14="http://schemas.microsoft.com/office/powerpoint/2010/main" val="108341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7B1B6F9-9558-2AEA-5457-716313C32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fell over and got a bruise on my arm.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378555" y="2466309"/>
            <a:ext cx="74348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bruise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078" y="2015236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868D2F07-B88F-1C9B-6B2B-74848E5AF5B8}"/>
              </a:ext>
            </a:extLst>
          </p:cNvPr>
          <p:cNvSpPr txBox="1">
            <a:spLocks/>
          </p:cNvSpPr>
          <p:nvPr/>
        </p:nvSpPr>
        <p:spPr>
          <a:xfrm>
            <a:off x="3774317" y="4086761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Can you see how the /oo/ sound is spelled?</a:t>
            </a:r>
          </a:p>
        </p:txBody>
      </p:sp>
    </p:spTree>
    <p:extLst>
      <p:ext uri="{BB962C8B-B14F-4D97-AF65-F5344CB8AC3E}">
        <p14:creationId xmlns:p14="http://schemas.microsoft.com/office/powerpoint/2010/main" val="2987928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BCF2DFE-86A8-E05E-9CE8-639CED048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category does this book fit into?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173815" y="3045143"/>
            <a:ext cx="6398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category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028" y="1681142"/>
            <a:ext cx="4342450" cy="4051442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4D7D73-6DC0-5672-040E-050379AF8FA0}"/>
              </a:ext>
            </a:extLst>
          </p:cNvPr>
          <p:cNvSpPr txBox="1">
            <a:spLocks/>
          </p:cNvSpPr>
          <p:nvPr/>
        </p:nvSpPr>
        <p:spPr>
          <a:xfrm>
            <a:off x="5576223" y="4368582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Can you see the “e” hidden after the “t”?</a:t>
            </a:r>
          </a:p>
        </p:txBody>
      </p:sp>
    </p:spTree>
    <p:extLst>
      <p:ext uri="{BB962C8B-B14F-4D97-AF65-F5344CB8AC3E}">
        <p14:creationId xmlns:p14="http://schemas.microsoft.com/office/powerpoint/2010/main" val="2947134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2405</Words>
  <Application>Microsoft Office PowerPoint</Application>
  <PresentationFormat>Widescreen</PresentationFormat>
  <Paragraphs>1349</Paragraphs>
  <Slides>47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0" baseType="lpstr">
      <vt:lpstr>Arial</vt:lpstr>
      <vt:lpstr>Andika</vt:lpstr>
      <vt:lpstr>Office Theme</vt:lpstr>
      <vt:lpstr> How to Use this PowerPoint</vt:lpstr>
      <vt:lpstr>Scrambler has been scrambling!</vt:lpstr>
      <vt:lpstr>Word List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50</cp:revision>
  <dcterms:created xsi:type="dcterms:W3CDTF">2022-05-31T09:42:07Z</dcterms:created>
  <dcterms:modified xsi:type="dcterms:W3CDTF">2025-12-09T09:44:59Z</dcterms:modified>
</cp:coreProperties>
</file>