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sldIdLst>
    <p:sldId id="390" r:id="rId2"/>
    <p:sldId id="484" r:id="rId3"/>
    <p:sldId id="274" r:id="rId4"/>
    <p:sldId id="298" r:id="rId5"/>
    <p:sldId id="352" r:id="rId6"/>
    <p:sldId id="332" r:id="rId7"/>
    <p:sldId id="333" r:id="rId8"/>
    <p:sldId id="353" r:id="rId9"/>
    <p:sldId id="334" r:id="rId10"/>
    <p:sldId id="335" r:id="rId11"/>
    <p:sldId id="336" r:id="rId12"/>
    <p:sldId id="344" r:id="rId13"/>
    <p:sldId id="345" r:id="rId14"/>
    <p:sldId id="346" r:id="rId15"/>
    <p:sldId id="347" r:id="rId16"/>
    <p:sldId id="348" r:id="rId17"/>
    <p:sldId id="349" r:id="rId18"/>
    <p:sldId id="350" r:id="rId19"/>
    <p:sldId id="351" r:id="rId20"/>
    <p:sldId id="464" r:id="rId21"/>
    <p:sldId id="465" r:id="rId22"/>
    <p:sldId id="466" r:id="rId23"/>
    <p:sldId id="467" r:id="rId24"/>
    <p:sldId id="468" r:id="rId25"/>
    <p:sldId id="469" r:id="rId26"/>
    <p:sldId id="470" r:id="rId27"/>
    <p:sldId id="471" r:id="rId28"/>
    <p:sldId id="472" r:id="rId29"/>
    <p:sldId id="473" r:id="rId30"/>
    <p:sldId id="474" r:id="rId31"/>
    <p:sldId id="475" r:id="rId32"/>
    <p:sldId id="476" r:id="rId33"/>
    <p:sldId id="477" r:id="rId34"/>
    <p:sldId id="478" r:id="rId35"/>
    <p:sldId id="479" r:id="rId36"/>
    <p:sldId id="480" r:id="rId37"/>
    <p:sldId id="481" r:id="rId38"/>
    <p:sldId id="482" r:id="rId39"/>
    <p:sldId id="483" r:id="rId40"/>
    <p:sldId id="369" r:id="rId41"/>
    <p:sldId id="370" r:id="rId42"/>
    <p:sldId id="360" r:id="rId43"/>
    <p:sldId id="366" r:id="rId44"/>
    <p:sldId id="362" r:id="rId45"/>
    <p:sldId id="363" r:id="rId46"/>
    <p:sldId id="277" r:id="rId47"/>
  </p:sldIdLst>
  <p:sldSz cx="12192000" cy="6858000"/>
  <p:notesSz cx="6858000" cy="9144000"/>
  <p:embeddedFontLst>
    <p:embeddedFont>
      <p:font typeface="Andika" panose="02000000000000000000" pitchFamily="2" charset="0"/>
      <p:regular r:id="rId48"/>
      <p:bold r:id="rId49"/>
      <p:italic r:id="rId50"/>
      <p:boldItalic r:id="rId51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68A6339-06E9-42AC-9C0C-5FC49BCAD290}" v="2" dt="2025-12-09T09:45:44.90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68" d="100"/>
          <a:sy n="68" d="100"/>
        </p:scale>
        <p:origin x="1068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62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font" Target="fonts/font3.fntdata"/><Relationship Id="rId55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viewProps" Target="viewProps.xml"/><Relationship Id="rId58" Type="http://schemas.microsoft.com/office/2018/10/relationships/authors" Target="authors.xml"/><Relationship Id="rId5" Type="http://schemas.openxmlformats.org/officeDocument/2006/relationships/slide" Target="slides/slide4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font" Target="fonts/font1.fntdata"/><Relationship Id="rId56" Type="http://schemas.microsoft.com/office/2016/11/relationships/changesInfo" Target="changesInfos/changesInfo1.xml"/><Relationship Id="rId8" Type="http://schemas.openxmlformats.org/officeDocument/2006/relationships/slide" Target="slides/slide7.xml"/><Relationship Id="rId51" Type="http://schemas.openxmlformats.org/officeDocument/2006/relationships/font" Target="fonts/font4.fntdata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font" Target="fonts/font2.fntdata"/><Relationship Id="rId57" Type="http://schemas.microsoft.com/office/2015/10/relationships/revisionInfo" Target="revisionInfo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addSld delSld modSld">
      <pc:chgData name="Glen Jones" userId="e846aaca-4b24-4b13-b0d0-f2308e16b284" providerId="ADAL" clId="{ED47ACC3-9597-4D89-A1DC-43CF280EF274}" dt="2025-12-09T09:45:44.900" v="2"/>
      <pc:docMkLst>
        <pc:docMk/>
      </pc:docMkLst>
      <pc:sldChg chg="addSp modSp modAnim">
        <pc:chgData name="Glen Jones" userId="e846aaca-4b24-4b13-b0d0-f2308e16b284" providerId="ADAL" clId="{ED47ACC3-9597-4D89-A1DC-43CF280EF274}" dt="2025-12-09T09:45:44.900" v="2"/>
        <pc:sldMkLst>
          <pc:docMk/>
          <pc:sldMk cId="0" sldId="277"/>
        </pc:sldMkLst>
        <pc:spChg chg="add mod">
          <ac:chgData name="Glen Jones" userId="e846aaca-4b24-4b13-b0d0-f2308e16b284" providerId="ADAL" clId="{ED47ACC3-9597-4D89-A1DC-43CF280EF274}" dt="2025-12-09T09:45:44.900" v="2"/>
          <ac:spMkLst>
            <pc:docMk/>
            <pc:sldMk cId="0" sldId="277"/>
            <ac:spMk id="2" creationId="{300F668A-CF7A-0084-D3C0-B88730085150}"/>
          </ac:spMkLst>
        </pc:spChg>
      </pc:sldChg>
      <pc:sldChg chg="del">
        <pc:chgData name="Glen Jones" userId="e846aaca-4b24-4b13-b0d0-f2308e16b284" providerId="ADAL" clId="{ED47ACC3-9597-4D89-A1DC-43CF280EF274}" dt="2025-12-09T09:43:33.136" v="1" actId="47"/>
        <pc:sldMkLst>
          <pc:docMk/>
          <pc:sldMk cId="2355754654" sldId="359"/>
        </pc:sldMkLst>
      </pc:sldChg>
      <pc:sldChg chg="add">
        <pc:chgData name="Glen Jones" userId="e846aaca-4b24-4b13-b0d0-f2308e16b284" providerId="ADAL" clId="{ED47ACC3-9597-4D89-A1DC-43CF280EF274}" dt="2025-12-09T09:43:32.011" v="0"/>
        <pc:sldMkLst>
          <pc:docMk/>
          <pc:sldMk cId="2515382227" sldId="390"/>
        </pc:sldMkLst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09/12/2025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09/12/2025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09/12/2025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/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441840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09/12/2025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09/12/2025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09/12/2025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09/12/2025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09/12/2025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09/12/2025</a:t>
            </a:fld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09/12/2025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09/12/2025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09/12/2025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2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iagram&#10;&#10;Description automatically generated">
            <a:extLst>
              <a:ext uri="{FF2B5EF4-FFF2-40B4-BE49-F238E27FC236}">
                <a16:creationId xmlns:a16="http://schemas.microsoft.com/office/drawing/2014/main" id="{E8CFF44C-56B5-9BAD-F711-8E7073B915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5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515382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outdoor, light, outdoor object, day&#10;&#10;Description automatically generated">
            <a:extLst>
              <a:ext uri="{FF2B5EF4-FFF2-40B4-BE49-F238E27FC236}">
                <a16:creationId xmlns:a16="http://schemas.microsoft.com/office/drawing/2014/main" id="{97B1B6F9-9558-2AEA-5457-716313C327A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03132" cy="5020243"/>
          </a:xfrm>
          <a:prstGeom prst="roundRect">
            <a:avLst/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Scrambler is trying to persuade Emile to give up on his quest.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5E72F6A-2460-16A9-50BE-873809DE104D}"/>
              </a:ext>
            </a:extLst>
          </p:cNvPr>
          <p:cNvSpPr txBox="1"/>
          <p:nvPr/>
        </p:nvSpPr>
        <p:spPr>
          <a:xfrm>
            <a:off x="2335012" y="2685702"/>
            <a:ext cx="743488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persuade</a:t>
            </a:r>
            <a:endParaRPr lang="en-GB" sz="8000" dirty="0">
              <a:solidFill>
                <a:schemeClr val="bg1"/>
              </a:solidFill>
            </a:endParaRPr>
          </a:p>
        </p:txBody>
      </p:sp>
      <p:pic>
        <p:nvPicPr>
          <p:cNvPr id="4" name="Picture 3" descr="Icon&#10;&#10;Description automatically generated">
            <a:extLst>
              <a:ext uri="{FF2B5EF4-FFF2-40B4-BE49-F238E27FC236}">
                <a16:creationId xmlns:a16="http://schemas.microsoft.com/office/drawing/2014/main" id="{CD83A7E3-7B73-E81A-7FE5-0965A6E65A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974" y="2337452"/>
            <a:ext cx="2186592" cy="368889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868D2F07-B88F-1C9B-6B2B-74848E5AF5B8}"/>
              </a:ext>
            </a:extLst>
          </p:cNvPr>
          <p:cNvSpPr txBox="1">
            <a:spLocks/>
          </p:cNvSpPr>
          <p:nvPr/>
        </p:nvSpPr>
        <p:spPr>
          <a:xfrm>
            <a:off x="5300709" y="4009141"/>
            <a:ext cx="4556279" cy="1293338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Can you spot the split digraph?</a:t>
            </a:r>
          </a:p>
        </p:txBody>
      </p:sp>
    </p:spTree>
    <p:extLst>
      <p:ext uri="{BB962C8B-B14F-4D97-AF65-F5344CB8AC3E}">
        <p14:creationId xmlns:p14="http://schemas.microsoft.com/office/powerpoint/2010/main" val="29879289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ackground pattern&#10;&#10;Description automatically generated">
            <a:extLst>
              <a:ext uri="{FF2B5EF4-FFF2-40B4-BE49-F238E27FC236}">
                <a16:creationId xmlns:a16="http://schemas.microsoft.com/office/drawing/2014/main" id="{7BCF2DFE-86A8-E05E-9CE8-639CED04855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1840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It is a privilege for Emile to be chosen for this quest.</a:t>
            </a: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4049465" y="3236864"/>
            <a:ext cx="639839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privilege</a:t>
            </a:r>
            <a:endParaRPr lang="en-GB" sz="8000" b="1" u="sng" dirty="0">
              <a:solidFill>
                <a:schemeClr val="bg1"/>
              </a:solidFill>
            </a:endParaRP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4F69C96F-8227-A171-9315-B777F0A5BCC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0891" y="2151525"/>
            <a:ext cx="4342450" cy="405144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4E5F0735-DC78-D79D-A52F-E82592CCC0E6}"/>
              </a:ext>
            </a:extLst>
          </p:cNvPr>
          <p:cNvSpPr txBox="1"/>
          <p:nvPr/>
        </p:nvSpPr>
        <p:spPr>
          <a:xfrm>
            <a:off x="5578662" y="4560303"/>
            <a:ext cx="4342450" cy="369332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There’s normally no </a:t>
            </a:r>
            <a:r>
              <a:rPr lang="en-GB" u="sng" dirty="0">
                <a:solidFill>
                  <a:schemeClr val="bg1"/>
                </a:solidFill>
              </a:rPr>
              <a:t>d</a:t>
            </a:r>
            <a:r>
              <a:rPr lang="en-GB" dirty="0">
                <a:solidFill>
                  <a:schemeClr val="bg1"/>
                </a:solidFill>
              </a:rPr>
              <a:t> in privilege!</a:t>
            </a:r>
          </a:p>
        </p:txBody>
      </p:sp>
    </p:spTree>
    <p:extLst>
      <p:ext uri="{BB962C8B-B14F-4D97-AF65-F5344CB8AC3E}">
        <p14:creationId xmlns:p14="http://schemas.microsoft.com/office/powerpoint/2010/main" val="29471341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Background pattern&#10;&#10;Description automatically generated">
            <a:extLst>
              <a:ext uri="{FF2B5EF4-FFF2-40B4-BE49-F238E27FC236}">
                <a16:creationId xmlns:a16="http://schemas.microsoft.com/office/drawing/2014/main" id="{4BEEA5AF-AA4D-ADFA-82D3-D6D937A6D15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859589" cy="502024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man joined the queue for a taxi.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413E6E0-E89A-CC94-53CD-E645EE78968F}"/>
              </a:ext>
            </a:extLst>
          </p:cNvPr>
          <p:cNvSpPr txBox="1"/>
          <p:nvPr/>
        </p:nvSpPr>
        <p:spPr>
          <a:xfrm>
            <a:off x="4293326" y="2767278"/>
            <a:ext cx="587333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queue</a:t>
            </a:r>
            <a:endParaRPr lang="en-GB" sz="8000" b="1" u="sng" dirty="0">
              <a:solidFill>
                <a:srgbClr val="FFFF00"/>
              </a:solidFill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CE129081-7B3A-2E1D-8DB2-E4D843FC8BAC}"/>
              </a:ext>
            </a:extLst>
          </p:cNvPr>
          <p:cNvSpPr txBox="1">
            <a:spLocks/>
          </p:cNvSpPr>
          <p:nvPr/>
        </p:nvSpPr>
        <p:spPr>
          <a:xfrm>
            <a:off x="4991822" y="4382628"/>
            <a:ext cx="4556279" cy="847914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there a silent </a:t>
            </a:r>
            <a:r>
              <a:rPr lang="en-GB" sz="28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ue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3083C170-2DD3-02C9-FE84-6A0FB64A0C3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864" y="2051410"/>
            <a:ext cx="5512498" cy="43462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35797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Diagram&#10;&#10;Description automatically generated">
            <a:extLst>
              <a:ext uri="{FF2B5EF4-FFF2-40B4-BE49-F238E27FC236}">
                <a16:creationId xmlns:a16="http://schemas.microsoft.com/office/drawing/2014/main" id="{6887A682-4E82-EA23-C7AC-2487D8DDE9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8756" cy="5020243"/>
          </a:xfrm>
          <a:prstGeom prst="roundRect">
            <a:avLst/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boy almost didn't recognise his teacher at the shop.</a:t>
            </a:r>
          </a:p>
        </p:txBody>
      </p:sp>
      <p:pic>
        <p:nvPicPr>
          <p:cNvPr id="6" name="Picture 5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2CB92B33-9A85-31AC-FB4D-9BBEA35CFBE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64109" y="2677053"/>
            <a:ext cx="2845463" cy="3666183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5AC4FC74-6351-7045-6D6B-949E25C65E9D}"/>
              </a:ext>
            </a:extLst>
          </p:cNvPr>
          <p:cNvSpPr txBox="1"/>
          <p:nvPr/>
        </p:nvSpPr>
        <p:spPr>
          <a:xfrm>
            <a:off x="3837299" y="3068939"/>
            <a:ext cx="617904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recognise</a:t>
            </a:r>
            <a:endParaRPr lang="en-GB" sz="8000" u="sng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909800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33DAB57C-7F21-A9F6-B8A6-16078AF15C9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03132" cy="502024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Not all poems must rhyme.</a:t>
            </a:r>
          </a:p>
        </p:txBody>
      </p:sp>
      <p:pic>
        <p:nvPicPr>
          <p:cNvPr id="4" name="Picture 3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2A68541A-0284-3457-5963-DC8A0FCA20F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9079" y="2139885"/>
            <a:ext cx="3652921" cy="4718115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4D4183DE-8563-A637-452D-D7079BF532BB}"/>
              </a:ext>
            </a:extLst>
          </p:cNvPr>
          <p:cNvSpPr txBox="1"/>
          <p:nvPr/>
        </p:nvSpPr>
        <p:spPr>
          <a:xfrm>
            <a:off x="1308697" y="2682051"/>
            <a:ext cx="654240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rhyme</a:t>
            </a:r>
            <a:endParaRPr lang="en-GB" sz="8000" b="1" u="sng" dirty="0">
              <a:solidFill>
                <a:srgbClr val="7030A0"/>
              </a:solidFill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2ADB493-F3D5-D741-CB64-F4D14CB9B731}"/>
              </a:ext>
            </a:extLst>
          </p:cNvPr>
          <p:cNvSpPr txBox="1">
            <a:spLocks/>
          </p:cNvSpPr>
          <p:nvPr/>
        </p:nvSpPr>
        <p:spPr>
          <a:xfrm>
            <a:off x="4126900" y="4068243"/>
            <a:ext cx="4556279" cy="1293338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 is being used as a vowel. </a:t>
            </a:r>
            <a:endParaRPr lang="en-GB" sz="2800" dirty="0">
              <a:solidFill>
                <a:schemeClr val="bg1"/>
              </a:solidFill>
              <a:latin typeface="+mn-lt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140872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outdoor, light, outdoor object, day&#10;&#10;Description automatically generated">
            <a:extLst>
              <a:ext uri="{FF2B5EF4-FFF2-40B4-BE49-F238E27FC236}">
                <a16:creationId xmlns:a16="http://schemas.microsoft.com/office/drawing/2014/main" id="{97B1B6F9-9558-2AEA-5457-716313C327A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03132" cy="5020243"/>
          </a:xfrm>
          <a:prstGeom prst="roundRect">
            <a:avLst/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horse trotted with a jaunty rhythm.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5E72F6A-2460-16A9-50BE-873809DE104D}"/>
              </a:ext>
            </a:extLst>
          </p:cNvPr>
          <p:cNvSpPr txBox="1"/>
          <p:nvPr/>
        </p:nvSpPr>
        <p:spPr>
          <a:xfrm>
            <a:off x="3398625" y="2677053"/>
            <a:ext cx="750923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chemeClr val="bg1"/>
                </a:solidFill>
              </a:rPr>
              <a:t>rhythm</a:t>
            </a:r>
          </a:p>
        </p:txBody>
      </p:sp>
      <p:pic>
        <p:nvPicPr>
          <p:cNvPr id="4" name="Picture 3" descr="Icon&#10;&#10;Description automatically generated">
            <a:extLst>
              <a:ext uri="{FF2B5EF4-FFF2-40B4-BE49-F238E27FC236}">
                <a16:creationId xmlns:a16="http://schemas.microsoft.com/office/drawing/2014/main" id="{CD83A7E3-7B73-E81A-7FE5-0965A6E65A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2033" y="2459373"/>
            <a:ext cx="2186592" cy="368889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BF09E41A-AC37-F8CF-4D55-C65C3D72F5DD}"/>
              </a:ext>
            </a:extLst>
          </p:cNvPr>
          <p:cNvSpPr txBox="1">
            <a:spLocks/>
          </p:cNvSpPr>
          <p:nvPr/>
        </p:nvSpPr>
        <p:spPr>
          <a:xfrm>
            <a:off x="4770380" y="4161749"/>
            <a:ext cx="5252161" cy="757620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Which letter is the vowel? </a:t>
            </a:r>
          </a:p>
        </p:txBody>
      </p:sp>
    </p:spTree>
    <p:extLst>
      <p:ext uri="{BB962C8B-B14F-4D97-AF65-F5344CB8AC3E}">
        <p14:creationId xmlns:p14="http://schemas.microsoft.com/office/powerpoint/2010/main" val="28362579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Background pattern&#10;&#10;Description automatically generated">
            <a:extLst>
              <a:ext uri="{FF2B5EF4-FFF2-40B4-BE49-F238E27FC236}">
                <a16:creationId xmlns:a16="http://schemas.microsoft.com/office/drawing/2014/main" id="{4BEEA5AF-AA4D-ADFA-82D3-D6D937A6D15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859589" cy="502024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boy's apology was sincere.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413E6E0-E89A-CC94-53CD-E645EE78968F}"/>
              </a:ext>
            </a:extLst>
          </p:cNvPr>
          <p:cNvSpPr txBox="1"/>
          <p:nvPr/>
        </p:nvSpPr>
        <p:spPr>
          <a:xfrm>
            <a:off x="4591826" y="2767278"/>
            <a:ext cx="539195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sincere</a:t>
            </a:r>
            <a:endParaRPr lang="en-GB" sz="8000" dirty="0">
              <a:solidFill>
                <a:srgbClr val="FFFF00"/>
              </a:solidFill>
            </a:endParaRP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3083C170-2DD3-02C9-FE84-6A0FB64A0C3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3502" y="2124175"/>
            <a:ext cx="5512498" cy="4346293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04A6B63D-31B1-A597-E387-30A0627F61A0}"/>
              </a:ext>
            </a:extLst>
          </p:cNvPr>
          <p:cNvSpPr txBox="1"/>
          <p:nvPr/>
        </p:nvSpPr>
        <p:spPr>
          <a:xfrm>
            <a:off x="5584604" y="3906051"/>
            <a:ext cx="61458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Another split digraph!</a:t>
            </a:r>
          </a:p>
        </p:txBody>
      </p:sp>
    </p:spTree>
    <p:extLst>
      <p:ext uri="{BB962C8B-B14F-4D97-AF65-F5344CB8AC3E}">
        <p14:creationId xmlns:p14="http://schemas.microsoft.com/office/powerpoint/2010/main" val="11280403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Diagram&#10;&#10;Description automatically generated">
            <a:extLst>
              <a:ext uri="{FF2B5EF4-FFF2-40B4-BE49-F238E27FC236}">
                <a16:creationId xmlns:a16="http://schemas.microsoft.com/office/drawing/2014/main" id="{6887A682-4E82-EA23-C7AC-2487D8DDE9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8756" cy="5020243"/>
          </a:xfrm>
          <a:prstGeom prst="roundRect">
            <a:avLst/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girl felt butterflies in her stomach.</a:t>
            </a:r>
          </a:p>
        </p:txBody>
      </p:sp>
      <p:pic>
        <p:nvPicPr>
          <p:cNvPr id="6" name="Picture 5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2CB92B33-9A85-31AC-FB4D-9BBEA35CFBE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21205" y="2168434"/>
            <a:ext cx="3548404" cy="4571874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5AC4FC74-6351-7045-6D6B-949E25C65E9D}"/>
              </a:ext>
            </a:extLst>
          </p:cNvPr>
          <p:cNvSpPr txBox="1"/>
          <p:nvPr/>
        </p:nvSpPr>
        <p:spPr>
          <a:xfrm>
            <a:off x="4571338" y="2677053"/>
            <a:ext cx="617904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stomach</a:t>
            </a:r>
            <a:endParaRPr lang="en-GB" sz="8000" dirty="0">
              <a:solidFill>
                <a:srgbClr val="FFFF00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D4D5E19-D1CE-C4CF-37CF-92855092B266}"/>
              </a:ext>
            </a:extLst>
          </p:cNvPr>
          <p:cNvSpPr txBox="1"/>
          <p:nvPr/>
        </p:nvSpPr>
        <p:spPr>
          <a:xfrm>
            <a:off x="5708965" y="3815826"/>
            <a:ext cx="61458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The ‘ch’ makes a /k/ sound. </a:t>
            </a:r>
          </a:p>
        </p:txBody>
      </p:sp>
    </p:spTree>
    <p:extLst>
      <p:ext uri="{BB962C8B-B14F-4D97-AF65-F5344CB8AC3E}">
        <p14:creationId xmlns:p14="http://schemas.microsoft.com/office/powerpoint/2010/main" val="27760907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33DAB57C-7F21-A9F6-B8A6-16078AF15C9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03132" cy="502024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ship was the twelfth one along the dock.</a:t>
            </a:r>
          </a:p>
        </p:txBody>
      </p:sp>
      <p:pic>
        <p:nvPicPr>
          <p:cNvPr id="4" name="Picture 3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2A68541A-0284-3457-5963-DC8A0FCA20F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9079" y="2139885"/>
            <a:ext cx="3652921" cy="4718115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4D4183DE-8563-A637-452D-D7079BF532BB}"/>
              </a:ext>
            </a:extLst>
          </p:cNvPr>
          <p:cNvSpPr txBox="1"/>
          <p:nvPr/>
        </p:nvSpPr>
        <p:spPr>
          <a:xfrm>
            <a:off x="1918295" y="2925001"/>
            <a:ext cx="654240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twelfth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1C47BE9-3457-3316-4732-182DF6915748}"/>
              </a:ext>
            </a:extLst>
          </p:cNvPr>
          <p:cNvSpPr txBox="1">
            <a:spLocks/>
          </p:cNvSpPr>
          <p:nvPr/>
        </p:nvSpPr>
        <p:spPr>
          <a:xfrm>
            <a:off x="2785048" y="4131616"/>
            <a:ext cx="4556279" cy="1293338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The ‘v’ in twelve has become an ‘f’.</a:t>
            </a:r>
          </a:p>
        </p:txBody>
      </p:sp>
    </p:spTree>
    <p:extLst>
      <p:ext uri="{BB962C8B-B14F-4D97-AF65-F5344CB8AC3E}">
        <p14:creationId xmlns:p14="http://schemas.microsoft.com/office/powerpoint/2010/main" val="37792640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outdoor, light, outdoor object, day&#10;&#10;Description automatically generated">
            <a:extLst>
              <a:ext uri="{FF2B5EF4-FFF2-40B4-BE49-F238E27FC236}">
                <a16:creationId xmlns:a16="http://schemas.microsoft.com/office/drawing/2014/main" id="{97B1B6F9-9558-2AEA-5457-716313C327A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03132" cy="5020243"/>
          </a:xfrm>
          <a:prstGeom prst="roundRect">
            <a:avLst/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I sailed on a yacht this summer.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5E72F6A-2460-16A9-50BE-873809DE104D}"/>
              </a:ext>
            </a:extLst>
          </p:cNvPr>
          <p:cNvSpPr txBox="1"/>
          <p:nvPr/>
        </p:nvSpPr>
        <p:spPr>
          <a:xfrm>
            <a:off x="2341380" y="2785037"/>
            <a:ext cx="750923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yacht</a:t>
            </a:r>
            <a:endParaRPr lang="en-GB" sz="8000" dirty="0">
              <a:solidFill>
                <a:schemeClr val="bg1"/>
              </a:solidFill>
            </a:endParaRPr>
          </a:p>
        </p:txBody>
      </p:sp>
      <p:pic>
        <p:nvPicPr>
          <p:cNvPr id="4" name="Picture 3" descr="Icon&#10;&#10;Description automatically generated">
            <a:extLst>
              <a:ext uri="{FF2B5EF4-FFF2-40B4-BE49-F238E27FC236}">
                <a16:creationId xmlns:a16="http://schemas.microsoft.com/office/drawing/2014/main" id="{CD83A7E3-7B73-E81A-7FE5-0965A6E65A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5328" y="2250229"/>
            <a:ext cx="2186592" cy="368889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504F13BF-829F-0BCB-EF1B-52987B077C4C}"/>
              </a:ext>
            </a:extLst>
          </p:cNvPr>
          <p:cNvSpPr txBox="1"/>
          <p:nvPr/>
        </p:nvSpPr>
        <p:spPr>
          <a:xfrm>
            <a:off x="5125490" y="3807118"/>
            <a:ext cx="61458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Quite a unique spelling!</a:t>
            </a:r>
          </a:p>
        </p:txBody>
      </p:sp>
    </p:spTree>
    <p:extLst>
      <p:ext uri="{BB962C8B-B14F-4D97-AF65-F5344CB8AC3E}">
        <p14:creationId xmlns:p14="http://schemas.microsoft.com/office/powerpoint/2010/main" val="13710031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D4C2F8F-01C6-B9B6-1960-1A3C7D2FE6C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outdoor, light, outdoor object, day&#10;&#10;Description automatically generated">
            <a:extLst>
              <a:ext uri="{FF2B5EF4-FFF2-40B4-BE49-F238E27FC236}">
                <a16:creationId xmlns:a16="http://schemas.microsoft.com/office/drawing/2014/main" id="{641BEB33-3109-154E-D142-94C63166AEF4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4" name="AutoShape 2">
            <a:extLst>
              <a:ext uri="{FF2B5EF4-FFF2-40B4-BE49-F238E27FC236}">
                <a16:creationId xmlns:a16="http://schemas.microsoft.com/office/drawing/2014/main" id="{62A33411-B416-193F-7211-E2EE82CC88AC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pic>
        <p:nvPicPr>
          <p:cNvPr id="5" name="Picture 4" descr="A sign on a pole&#10;&#10;AI-generated content may be incorrect.">
            <a:extLst>
              <a:ext uri="{FF2B5EF4-FFF2-40B4-BE49-F238E27FC236}">
                <a16:creationId xmlns:a16="http://schemas.microsoft.com/office/drawing/2014/main" id="{173DE49A-1DD9-E426-4224-64CCC02932A7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92824" y="1746989"/>
            <a:ext cx="7108955" cy="4745886"/>
          </a:xfrm>
          <a:prstGeom prst="rect">
            <a:avLst/>
          </a:prstGeom>
        </p:spPr>
      </p:pic>
      <p:pic>
        <p:nvPicPr>
          <p:cNvPr id="8" name="Picture 7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078E4C8C-CA1D-4194-67C4-A4B943327404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99176" y="2917192"/>
            <a:ext cx="2945165" cy="380397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10255336-E1F0-9DEA-3C92-ACFD7B0DD2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4799" y="365125"/>
            <a:ext cx="11591925" cy="1325563"/>
          </a:xfrm>
        </p:spPr>
        <p:txBody>
          <a:bodyPr>
            <a:noAutofit/>
          </a:bodyPr>
          <a:lstStyle/>
          <a:p>
            <a:pPr algn="ctr"/>
            <a:r>
              <a:rPr lang="en-GB" sz="54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Scrambler has been scrambling!</a:t>
            </a:r>
          </a:p>
        </p:txBody>
      </p:sp>
    </p:spTree>
    <p:extLst>
      <p:ext uri="{BB962C8B-B14F-4D97-AF65-F5344CB8AC3E}">
        <p14:creationId xmlns:p14="http://schemas.microsoft.com/office/powerpoint/2010/main" val="367187517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02E5B9-2389-F94E-2057-D1283A5A7FF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EC35DF47-7089-DC2C-71F9-D1E2527EC49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4A82A888-648F-70D3-CDF5-18B8338C633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48492259"/>
              </p:ext>
            </p:extLst>
          </p:nvPr>
        </p:nvGraphicFramePr>
        <p:xfrm>
          <a:off x="1190072" y="1347317"/>
          <a:ext cx="9603440" cy="52570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85960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3026217240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154935439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3082779938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1261449744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552368356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1645267071"/>
                    </a:ext>
                  </a:extLst>
                </a:gridCol>
              </a:tblGrid>
              <a:tr h="58411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5106635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7.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59897898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8.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04550571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9.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7E653556-5B42-9FD8-5C34-A428080DB227}"/>
              </a:ext>
            </a:extLst>
          </p:cNvPr>
          <p:cNvSpPr txBox="1">
            <a:spLocks/>
          </p:cNvSpPr>
          <p:nvPr/>
        </p:nvSpPr>
        <p:spPr>
          <a:xfrm>
            <a:off x="370597" y="95251"/>
            <a:ext cx="11316578" cy="100012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sz="3200" dirty="0">
                <a:solidFill>
                  <a:schemeClr val="bg1">
                    <a:lumMod val="95000"/>
                  </a:schemeClr>
                </a:solidFill>
                <a:latin typeface="Andika" panose="02000000000000000000" pitchFamily="2" charset="0"/>
              </a:rPr>
              <a:t>1.  Convince somebody to believe something. </a:t>
            </a:r>
          </a:p>
        </p:txBody>
      </p:sp>
    </p:spTree>
    <p:extLst>
      <p:ext uri="{BB962C8B-B14F-4D97-AF65-F5344CB8AC3E}">
        <p14:creationId xmlns:p14="http://schemas.microsoft.com/office/powerpoint/2010/main" val="12379041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2C67FE0-60A4-ABF8-AE01-0DE41D3DAC0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F4148053-E439-D67B-BD14-3278964EDFF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56D4054D-C8BF-ADBB-D076-AD63CD0F58A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84614376"/>
              </p:ext>
            </p:extLst>
          </p:nvPr>
        </p:nvGraphicFramePr>
        <p:xfrm>
          <a:off x="1190072" y="1347317"/>
          <a:ext cx="9603440" cy="52570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85960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3026217240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154935439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3082779938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1261449744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552368356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1645267071"/>
                    </a:ext>
                  </a:extLst>
                </a:gridCol>
              </a:tblGrid>
              <a:tr h="58411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5106635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7.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59897898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8.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04550571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9.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39D8DC22-E45E-60D5-CC31-8BE2466F48C6}"/>
              </a:ext>
            </a:extLst>
          </p:cNvPr>
          <p:cNvSpPr txBox="1">
            <a:spLocks/>
          </p:cNvSpPr>
          <p:nvPr/>
        </p:nvSpPr>
        <p:spPr>
          <a:xfrm>
            <a:off x="370597" y="95251"/>
            <a:ext cx="11316578" cy="100012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sz="3200" dirty="0">
                <a:solidFill>
                  <a:schemeClr val="bg1">
                    <a:lumMod val="95000"/>
                  </a:schemeClr>
                </a:solidFill>
                <a:latin typeface="Andika" panose="02000000000000000000" pitchFamily="2" charset="0"/>
              </a:rPr>
              <a:t>1.  Convince somebody to believe something. </a:t>
            </a:r>
          </a:p>
        </p:txBody>
      </p:sp>
    </p:spTree>
    <p:extLst>
      <p:ext uri="{BB962C8B-B14F-4D97-AF65-F5344CB8AC3E}">
        <p14:creationId xmlns:p14="http://schemas.microsoft.com/office/powerpoint/2010/main" val="1675499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3479287-3417-CD7F-D57D-8980E867A6C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E6156680-21E9-E3BC-9216-A10FB6AB77C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2381634C-15DD-39C6-E98D-1D994B8B660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27880742"/>
              </p:ext>
            </p:extLst>
          </p:nvPr>
        </p:nvGraphicFramePr>
        <p:xfrm>
          <a:off x="1190072" y="1347317"/>
          <a:ext cx="9603440" cy="52570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85960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3026217240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154935439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3082779938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1261449744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552368356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1645267071"/>
                    </a:ext>
                  </a:extLst>
                </a:gridCol>
              </a:tblGrid>
              <a:tr h="58411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5106635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7.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59897898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8.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04550571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9.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FD66C652-B376-D934-E57E-30FF5101215A}"/>
              </a:ext>
            </a:extLst>
          </p:cNvPr>
          <p:cNvSpPr txBox="1">
            <a:spLocks/>
          </p:cNvSpPr>
          <p:nvPr/>
        </p:nvSpPr>
        <p:spPr>
          <a:xfrm>
            <a:off x="370597" y="95251"/>
            <a:ext cx="11316578" cy="100012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sz="3200" dirty="0">
                <a:solidFill>
                  <a:schemeClr val="bg1">
                    <a:lumMod val="95000"/>
                  </a:schemeClr>
                </a:solidFill>
                <a:latin typeface="Andika" panose="02000000000000000000" pitchFamily="2" charset="0"/>
              </a:rPr>
              <a:t>2.  When words end with the same sound- used in poetry. </a:t>
            </a:r>
          </a:p>
        </p:txBody>
      </p:sp>
    </p:spTree>
    <p:extLst>
      <p:ext uri="{BB962C8B-B14F-4D97-AF65-F5344CB8AC3E}">
        <p14:creationId xmlns:p14="http://schemas.microsoft.com/office/powerpoint/2010/main" val="3443951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8C54BFB-FF0A-1A02-3AFE-4626A168DC2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967AA06B-2038-886B-29D2-88DA7BED4B0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F4039C6E-FFD5-7ECD-1AE3-E2E5BCE7D42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95761278"/>
              </p:ext>
            </p:extLst>
          </p:nvPr>
        </p:nvGraphicFramePr>
        <p:xfrm>
          <a:off x="1190072" y="1347317"/>
          <a:ext cx="9603440" cy="52570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85960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3026217240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154935439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3082779938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1261449744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552368356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1645267071"/>
                    </a:ext>
                  </a:extLst>
                </a:gridCol>
              </a:tblGrid>
              <a:tr h="58411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5106635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7.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59897898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8.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04550571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9.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142BCA25-4A63-F90F-0391-172359A035F6}"/>
              </a:ext>
            </a:extLst>
          </p:cNvPr>
          <p:cNvSpPr txBox="1">
            <a:spLocks/>
          </p:cNvSpPr>
          <p:nvPr/>
        </p:nvSpPr>
        <p:spPr>
          <a:xfrm>
            <a:off x="370597" y="95251"/>
            <a:ext cx="11316578" cy="100012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sz="3200" dirty="0">
                <a:solidFill>
                  <a:schemeClr val="bg1">
                    <a:lumMod val="95000"/>
                  </a:schemeClr>
                </a:solidFill>
                <a:latin typeface="Andika" panose="02000000000000000000" pitchFamily="2" charset="0"/>
              </a:rPr>
              <a:t>2.  When words end with the same sound - used in poetry. </a:t>
            </a:r>
          </a:p>
        </p:txBody>
      </p:sp>
    </p:spTree>
    <p:extLst>
      <p:ext uri="{BB962C8B-B14F-4D97-AF65-F5344CB8AC3E}">
        <p14:creationId xmlns:p14="http://schemas.microsoft.com/office/powerpoint/2010/main" val="7440880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F681184-322B-0329-3742-6D0845E93D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96DD0C8B-3253-C96E-52B9-778873C952C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8DAC9990-9D07-7CD2-2CEF-8466B9FF48B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41772124"/>
              </p:ext>
            </p:extLst>
          </p:nvPr>
        </p:nvGraphicFramePr>
        <p:xfrm>
          <a:off x="1190072" y="1347317"/>
          <a:ext cx="9603440" cy="52570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85960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3026217240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154935439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3082779938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1261449744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552368356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1645267071"/>
                    </a:ext>
                  </a:extLst>
                </a:gridCol>
              </a:tblGrid>
              <a:tr h="58411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5106635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7.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59897898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8.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04550571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9.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0672AECE-D2BF-3BAF-F3F7-961D2D85E35B}"/>
              </a:ext>
            </a:extLst>
          </p:cNvPr>
          <p:cNvSpPr txBox="1">
            <a:spLocks/>
          </p:cNvSpPr>
          <p:nvPr/>
        </p:nvSpPr>
        <p:spPr>
          <a:xfrm>
            <a:off x="370597" y="95251"/>
            <a:ext cx="11316578" cy="100012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sz="3200" dirty="0">
                <a:solidFill>
                  <a:schemeClr val="bg1">
                    <a:lumMod val="95000"/>
                  </a:schemeClr>
                </a:solidFill>
                <a:latin typeface="Andika" panose="02000000000000000000" pitchFamily="2" charset="0"/>
              </a:rPr>
              <a:t>3.  A sailing boat. </a:t>
            </a:r>
          </a:p>
        </p:txBody>
      </p:sp>
    </p:spTree>
    <p:extLst>
      <p:ext uri="{BB962C8B-B14F-4D97-AF65-F5344CB8AC3E}">
        <p14:creationId xmlns:p14="http://schemas.microsoft.com/office/powerpoint/2010/main" val="40931625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173E71E-FF55-143C-F20F-55DBDF15EB1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2FE72396-315F-5E33-F1C2-41DECC9955B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DA7939EE-1DBA-46A0-CDD4-EA5017238E4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09157142"/>
              </p:ext>
            </p:extLst>
          </p:nvPr>
        </p:nvGraphicFramePr>
        <p:xfrm>
          <a:off x="1190072" y="1347317"/>
          <a:ext cx="9603440" cy="52570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85960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3026217240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154935439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3082779938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1261449744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552368356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1645267071"/>
                    </a:ext>
                  </a:extLst>
                </a:gridCol>
              </a:tblGrid>
              <a:tr h="58411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5106635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7.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59897898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8.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04550571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9.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ED7A83BE-302C-D9ED-DE00-CA2919040E92}"/>
              </a:ext>
            </a:extLst>
          </p:cNvPr>
          <p:cNvSpPr txBox="1">
            <a:spLocks/>
          </p:cNvSpPr>
          <p:nvPr/>
        </p:nvSpPr>
        <p:spPr>
          <a:xfrm>
            <a:off x="370597" y="95251"/>
            <a:ext cx="11316578" cy="100012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sz="3200" dirty="0">
                <a:solidFill>
                  <a:schemeClr val="bg1">
                    <a:lumMod val="95000"/>
                  </a:schemeClr>
                </a:solidFill>
                <a:latin typeface="Andika" panose="02000000000000000000" pitchFamily="2" charset="0"/>
              </a:rPr>
              <a:t>3.  A sailing boat. </a:t>
            </a:r>
          </a:p>
        </p:txBody>
      </p:sp>
    </p:spTree>
    <p:extLst>
      <p:ext uri="{BB962C8B-B14F-4D97-AF65-F5344CB8AC3E}">
        <p14:creationId xmlns:p14="http://schemas.microsoft.com/office/powerpoint/2010/main" val="26599428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CE77F63-3468-F818-49C7-791E7932ED9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F18262C1-A670-103B-E30C-76D859939D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1169343B-A0CD-07D9-C03E-D2BB47B1174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95298377"/>
              </p:ext>
            </p:extLst>
          </p:nvPr>
        </p:nvGraphicFramePr>
        <p:xfrm>
          <a:off x="1190072" y="1347317"/>
          <a:ext cx="9603440" cy="52570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85960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3026217240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154935439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3082779938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1261449744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552368356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1645267071"/>
                    </a:ext>
                  </a:extLst>
                </a:gridCol>
              </a:tblGrid>
              <a:tr h="58411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5106635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7.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59897898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8.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04550571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9.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CF6C7849-0851-2BA5-652F-CAB5566938F2}"/>
              </a:ext>
            </a:extLst>
          </p:cNvPr>
          <p:cNvSpPr txBox="1">
            <a:spLocks/>
          </p:cNvSpPr>
          <p:nvPr/>
        </p:nvSpPr>
        <p:spPr>
          <a:xfrm>
            <a:off x="370597" y="95251"/>
            <a:ext cx="11316578" cy="100012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sz="3200" dirty="0">
                <a:solidFill>
                  <a:schemeClr val="bg1">
                    <a:lumMod val="95000"/>
                  </a:schemeClr>
                </a:solidFill>
                <a:latin typeface="Andika" panose="02000000000000000000" pitchFamily="2" charset="0"/>
              </a:rPr>
              <a:t>4.  A digestive organ. </a:t>
            </a:r>
          </a:p>
        </p:txBody>
      </p:sp>
    </p:spTree>
    <p:extLst>
      <p:ext uri="{BB962C8B-B14F-4D97-AF65-F5344CB8AC3E}">
        <p14:creationId xmlns:p14="http://schemas.microsoft.com/office/powerpoint/2010/main" val="19524648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330E55E-6FC9-6D0C-9915-DC440AAEA99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CE871A71-EBBD-3FDC-EBFA-313AEA10057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BF5185F6-76BE-A0FF-6588-8AD41983FFD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04947174"/>
              </p:ext>
            </p:extLst>
          </p:nvPr>
        </p:nvGraphicFramePr>
        <p:xfrm>
          <a:off x="1190072" y="1347317"/>
          <a:ext cx="9603440" cy="52570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85960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3026217240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154935439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3082779938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1261449744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552368356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1645267071"/>
                    </a:ext>
                  </a:extLst>
                </a:gridCol>
              </a:tblGrid>
              <a:tr h="58411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5106635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7.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59897898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8.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04550571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9.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9750AA20-313F-8FBB-DE01-384EEEDC5768}"/>
              </a:ext>
            </a:extLst>
          </p:cNvPr>
          <p:cNvSpPr txBox="1">
            <a:spLocks/>
          </p:cNvSpPr>
          <p:nvPr/>
        </p:nvSpPr>
        <p:spPr>
          <a:xfrm>
            <a:off x="370597" y="95251"/>
            <a:ext cx="11316578" cy="100012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sz="3200" dirty="0">
                <a:solidFill>
                  <a:schemeClr val="bg1">
                    <a:lumMod val="95000"/>
                  </a:schemeClr>
                </a:solidFill>
                <a:latin typeface="Andika" panose="02000000000000000000" pitchFamily="2" charset="0"/>
              </a:rPr>
              <a:t>4.  A digestive organ. </a:t>
            </a:r>
          </a:p>
        </p:txBody>
      </p:sp>
    </p:spTree>
    <p:extLst>
      <p:ext uri="{BB962C8B-B14F-4D97-AF65-F5344CB8AC3E}">
        <p14:creationId xmlns:p14="http://schemas.microsoft.com/office/powerpoint/2010/main" val="20607764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E335381-A60A-8CD2-F7DC-037A06D2343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1C8A7F5B-9AF4-80D4-A41E-432B3714D1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2EBFE65B-FABD-5612-2310-667AE0DB684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10305005"/>
              </p:ext>
            </p:extLst>
          </p:nvPr>
        </p:nvGraphicFramePr>
        <p:xfrm>
          <a:off x="1190072" y="1347317"/>
          <a:ext cx="9603440" cy="52570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85960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3026217240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154935439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3082779938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1261449744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552368356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1645267071"/>
                    </a:ext>
                  </a:extLst>
                </a:gridCol>
              </a:tblGrid>
              <a:tr h="58411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5106635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7.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59897898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8.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04550571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9.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D7EF6122-BD34-76BE-0DAA-64E6593F3A4E}"/>
              </a:ext>
            </a:extLst>
          </p:cNvPr>
          <p:cNvSpPr txBox="1">
            <a:spLocks/>
          </p:cNvSpPr>
          <p:nvPr/>
        </p:nvSpPr>
        <p:spPr>
          <a:xfrm>
            <a:off x="370597" y="95251"/>
            <a:ext cx="11316578" cy="100012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sz="3200" dirty="0">
                <a:solidFill>
                  <a:schemeClr val="bg1">
                    <a:lumMod val="95000"/>
                  </a:schemeClr>
                </a:solidFill>
                <a:latin typeface="Andika" panose="02000000000000000000" pitchFamily="2" charset="0"/>
              </a:rPr>
              <a:t>5.  From another country. </a:t>
            </a:r>
          </a:p>
        </p:txBody>
      </p:sp>
    </p:spTree>
    <p:extLst>
      <p:ext uri="{BB962C8B-B14F-4D97-AF65-F5344CB8AC3E}">
        <p14:creationId xmlns:p14="http://schemas.microsoft.com/office/powerpoint/2010/main" val="31832473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4431031-A1B9-3A5A-4AF5-5368EEE4C47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858EC532-D80B-1796-F4FA-E3D3C366C52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9A6D0004-42E6-8FBA-5D57-6F32177A1B9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6673371"/>
              </p:ext>
            </p:extLst>
          </p:nvPr>
        </p:nvGraphicFramePr>
        <p:xfrm>
          <a:off x="1190072" y="1347317"/>
          <a:ext cx="9603440" cy="52570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85960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3026217240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154935439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3082779938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1261449744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552368356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1645267071"/>
                    </a:ext>
                  </a:extLst>
                </a:gridCol>
              </a:tblGrid>
              <a:tr h="58411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f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5106635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7.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59897898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8.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04550571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9.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3019D605-B9A0-2396-7325-DBAABB95259A}"/>
              </a:ext>
            </a:extLst>
          </p:cNvPr>
          <p:cNvSpPr txBox="1">
            <a:spLocks/>
          </p:cNvSpPr>
          <p:nvPr/>
        </p:nvSpPr>
        <p:spPr>
          <a:xfrm>
            <a:off x="370597" y="95251"/>
            <a:ext cx="11316578" cy="100012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sz="3200" dirty="0">
                <a:solidFill>
                  <a:schemeClr val="bg1">
                    <a:lumMod val="95000"/>
                  </a:schemeClr>
                </a:solidFill>
                <a:latin typeface="Andika" panose="02000000000000000000" pitchFamily="2" charset="0"/>
              </a:rPr>
              <a:t>5.  From another country. </a:t>
            </a:r>
          </a:p>
        </p:txBody>
      </p:sp>
    </p:spTree>
    <p:extLst>
      <p:ext uri="{BB962C8B-B14F-4D97-AF65-F5344CB8AC3E}">
        <p14:creationId xmlns:p14="http://schemas.microsoft.com/office/powerpoint/2010/main" val="15884229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E9322659-AFBB-11B0-2B33-8E941BC9346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118" t="1749" r="15443"/>
          <a:stretch/>
        </p:blipFill>
        <p:spPr>
          <a:xfrm>
            <a:off x="13648" y="0"/>
            <a:ext cx="12178352" cy="689787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27104" y="1963668"/>
            <a:ext cx="9144000" cy="1293338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Word List 2</a:t>
            </a: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A74783B4-B728-D34F-5CA5-5151B62FB5A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79050" y="306557"/>
            <a:ext cx="2092311" cy="739911"/>
          </a:xfrm>
          <a:prstGeom prst="rect">
            <a:avLst/>
          </a:prstGeom>
        </p:spPr>
      </p:pic>
      <p:pic>
        <p:nvPicPr>
          <p:cNvPr id="9" name="Picture 8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4461C52B-9321-CBBE-91DA-CF91444042D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27122" y="-2922353"/>
            <a:ext cx="3598449" cy="276708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0" name="Picture 9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A46B69F2-897E-7B8D-3898-2B85402E4F8E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866612" y="3848777"/>
            <a:ext cx="2148583" cy="340202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6 -2.96296E-6 L 0.08828 0.4372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727" y="21875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8411 0.07754 L -0.23164 -0.05787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794" y="-6782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4F065B9-D9C5-FB1B-CEFB-69A385F5739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A544133D-F44E-586D-3B80-DAC159BAFCA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3B4A94CD-DA1F-4443-2CBC-6DF559567A1B}"/>
              </a:ext>
            </a:extLst>
          </p:cNvPr>
          <p:cNvGraphicFramePr>
            <a:graphicFrameLocks noGrp="1"/>
          </p:cNvGraphicFramePr>
          <p:nvPr/>
        </p:nvGraphicFramePr>
        <p:xfrm>
          <a:off x="1190072" y="1347317"/>
          <a:ext cx="9603440" cy="52570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85960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3026217240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154935439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3082779938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1261449744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552368356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1645267071"/>
                    </a:ext>
                  </a:extLst>
                </a:gridCol>
              </a:tblGrid>
              <a:tr h="58411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f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5106635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7.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59897898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8.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04550571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9.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B80BC47A-2523-4477-0C74-6C68ECD47319}"/>
              </a:ext>
            </a:extLst>
          </p:cNvPr>
          <p:cNvSpPr txBox="1">
            <a:spLocks/>
          </p:cNvSpPr>
          <p:nvPr/>
        </p:nvSpPr>
        <p:spPr>
          <a:xfrm>
            <a:off x="370597" y="95251"/>
            <a:ext cx="11316578" cy="100012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sz="3200" dirty="0">
                <a:solidFill>
                  <a:schemeClr val="bg1">
                    <a:lumMod val="95000"/>
                  </a:schemeClr>
                </a:solidFill>
                <a:latin typeface="Andika" panose="02000000000000000000" pitchFamily="2" charset="0"/>
              </a:rPr>
              <a:t>6.  Genuine and heartfelt.</a:t>
            </a:r>
          </a:p>
        </p:txBody>
      </p:sp>
    </p:spTree>
    <p:extLst>
      <p:ext uri="{BB962C8B-B14F-4D97-AF65-F5344CB8AC3E}">
        <p14:creationId xmlns:p14="http://schemas.microsoft.com/office/powerpoint/2010/main" val="1843293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A12B5B4-4676-6132-EFB9-62F8FC8E351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D3312341-3A59-F819-E8B6-84303C948D0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6D209974-F063-332B-BE6A-75AE1DC032C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01349432"/>
              </p:ext>
            </p:extLst>
          </p:nvPr>
        </p:nvGraphicFramePr>
        <p:xfrm>
          <a:off x="1190072" y="1347317"/>
          <a:ext cx="9603440" cy="52570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85960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3026217240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154935439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3082779938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1261449744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552368356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1645267071"/>
                    </a:ext>
                  </a:extLst>
                </a:gridCol>
              </a:tblGrid>
              <a:tr h="58411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f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5106635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7.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59897898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8.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04550571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9.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586B7EF1-0F1E-4CCF-9652-DB29637B19DE}"/>
              </a:ext>
            </a:extLst>
          </p:cNvPr>
          <p:cNvSpPr txBox="1">
            <a:spLocks/>
          </p:cNvSpPr>
          <p:nvPr/>
        </p:nvSpPr>
        <p:spPr>
          <a:xfrm>
            <a:off x="370597" y="95251"/>
            <a:ext cx="11316578" cy="100012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sz="3200" dirty="0">
                <a:solidFill>
                  <a:schemeClr val="bg1">
                    <a:lumMod val="95000"/>
                  </a:schemeClr>
                </a:solidFill>
                <a:latin typeface="Andika" panose="02000000000000000000" pitchFamily="2" charset="0"/>
              </a:rPr>
              <a:t>6.  Genuine and heartfelt.</a:t>
            </a:r>
          </a:p>
        </p:txBody>
      </p:sp>
    </p:spTree>
    <p:extLst>
      <p:ext uri="{BB962C8B-B14F-4D97-AF65-F5344CB8AC3E}">
        <p14:creationId xmlns:p14="http://schemas.microsoft.com/office/powerpoint/2010/main" val="2872981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7AAF448-5C7E-6D77-EC49-58D8C6B3364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B8261135-06F7-B214-91CF-34F3F1ED75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4A7364D6-C838-7884-34A7-A23A0CBBE0EF}"/>
              </a:ext>
            </a:extLst>
          </p:cNvPr>
          <p:cNvGraphicFramePr>
            <a:graphicFrameLocks noGrp="1"/>
          </p:cNvGraphicFramePr>
          <p:nvPr/>
        </p:nvGraphicFramePr>
        <p:xfrm>
          <a:off x="1190072" y="1347317"/>
          <a:ext cx="9603440" cy="52570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85960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3026217240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154935439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3082779938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1261449744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552368356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1645267071"/>
                    </a:ext>
                  </a:extLst>
                </a:gridCol>
              </a:tblGrid>
              <a:tr h="58411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f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5106635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7.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59897898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8.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04550571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9.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72E823FC-2DF9-E5FE-AB0D-649E4EDE07D3}"/>
              </a:ext>
            </a:extLst>
          </p:cNvPr>
          <p:cNvSpPr txBox="1">
            <a:spLocks/>
          </p:cNvSpPr>
          <p:nvPr/>
        </p:nvSpPr>
        <p:spPr>
          <a:xfrm>
            <a:off x="370597" y="95251"/>
            <a:ext cx="11316578" cy="100012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sz="3200" dirty="0">
                <a:solidFill>
                  <a:schemeClr val="bg1">
                    <a:lumMod val="95000"/>
                  </a:schemeClr>
                </a:solidFill>
                <a:latin typeface="Andika" panose="02000000000000000000" pitchFamily="2" charset="0"/>
              </a:rPr>
              <a:t>7.  High voltage electrical discharge between a cloud </a:t>
            </a:r>
            <a:br>
              <a:rPr lang="en-GB" sz="3200" dirty="0">
                <a:solidFill>
                  <a:schemeClr val="bg1">
                    <a:lumMod val="95000"/>
                  </a:schemeClr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>
                    <a:lumMod val="95000"/>
                  </a:schemeClr>
                </a:solidFill>
                <a:latin typeface="Andika" panose="02000000000000000000" pitchFamily="2" charset="0"/>
              </a:rPr>
              <a:t>and the ground. </a:t>
            </a:r>
          </a:p>
        </p:txBody>
      </p:sp>
    </p:spTree>
    <p:extLst>
      <p:ext uri="{BB962C8B-B14F-4D97-AF65-F5344CB8AC3E}">
        <p14:creationId xmlns:p14="http://schemas.microsoft.com/office/powerpoint/2010/main" val="42258262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1BCEF39-71D2-33FA-4951-485425EB4E6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2D76D562-97F9-CBAF-6F25-4755B9BBECE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9590B135-7701-37B9-7AEC-5B813E1FD11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69227100"/>
              </p:ext>
            </p:extLst>
          </p:nvPr>
        </p:nvGraphicFramePr>
        <p:xfrm>
          <a:off x="1190072" y="1347317"/>
          <a:ext cx="9603440" cy="52570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85960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3026217240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154935439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3082779938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1261449744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552368356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1645267071"/>
                    </a:ext>
                  </a:extLst>
                </a:gridCol>
              </a:tblGrid>
              <a:tr h="58411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f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5106635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7.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59897898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8.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04550571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9.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A78663F5-80C4-C3EA-3A46-D397FF0EFE21}"/>
              </a:ext>
            </a:extLst>
          </p:cNvPr>
          <p:cNvSpPr txBox="1">
            <a:spLocks/>
          </p:cNvSpPr>
          <p:nvPr/>
        </p:nvSpPr>
        <p:spPr>
          <a:xfrm>
            <a:off x="370597" y="95251"/>
            <a:ext cx="11316578" cy="100012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sz="3200" dirty="0">
                <a:solidFill>
                  <a:schemeClr val="bg1">
                    <a:lumMod val="95000"/>
                  </a:schemeClr>
                </a:solidFill>
                <a:latin typeface="Andika" panose="02000000000000000000" pitchFamily="2" charset="0"/>
              </a:rPr>
              <a:t>7.  High voltage electrical discharge between a cloud </a:t>
            </a:r>
            <a:br>
              <a:rPr lang="en-GB" sz="3200" dirty="0">
                <a:solidFill>
                  <a:schemeClr val="bg1">
                    <a:lumMod val="95000"/>
                  </a:schemeClr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>
                    <a:lumMod val="95000"/>
                  </a:schemeClr>
                </a:solidFill>
                <a:latin typeface="Andika" panose="02000000000000000000" pitchFamily="2" charset="0"/>
              </a:rPr>
              <a:t>and the ground. </a:t>
            </a:r>
          </a:p>
        </p:txBody>
      </p:sp>
    </p:spTree>
    <p:extLst>
      <p:ext uri="{BB962C8B-B14F-4D97-AF65-F5344CB8AC3E}">
        <p14:creationId xmlns:p14="http://schemas.microsoft.com/office/powerpoint/2010/main" val="42133280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DF23480-0382-D65D-19E5-019F066049E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E9C46681-0905-DB22-C605-755CB2EEEEB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5D11041D-C36F-510B-5FE2-AD8D95BE5C29}"/>
              </a:ext>
            </a:extLst>
          </p:cNvPr>
          <p:cNvGraphicFramePr>
            <a:graphicFrameLocks noGrp="1"/>
          </p:cNvGraphicFramePr>
          <p:nvPr/>
        </p:nvGraphicFramePr>
        <p:xfrm>
          <a:off x="1190072" y="1347317"/>
          <a:ext cx="9603440" cy="52570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85960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3026217240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154935439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3082779938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1261449744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552368356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1645267071"/>
                    </a:ext>
                  </a:extLst>
                </a:gridCol>
              </a:tblGrid>
              <a:tr h="58411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f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5106635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7.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59897898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8.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04550571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9.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9FBCCB27-390E-BD4D-3FED-93B82382CCCA}"/>
              </a:ext>
            </a:extLst>
          </p:cNvPr>
          <p:cNvSpPr txBox="1">
            <a:spLocks/>
          </p:cNvSpPr>
          <p:nvPr/>
        </p:nvSpPr>
        <p:spPr>
          <a:xfrm>
            <a:off x="370597" y="95251"/>
            <a:ext cx="11316578" cy="100012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sz="3200" dirty="0">
                <a:solidFill>
                  <a:schemeClr val="bg1">
                    <a:lumMod val="95000"/>
                  </a:schemeClr>
                </a:solidFill>
                <a:latin typeface="Andika" panose="02000000000000000000" pitchFamily="2" charset="0"/>
              </a:rPr>
              <a:t>8.  A person causing great annoyance. </a:t>
            </a:r>
          </a:p>
        </p:txBody>
      </p:sp>
    </p:spTree>
    <p:extLst>
      <p:ext uri="{BB962C8B-B14F-4D97-AF65-F5344CB8AC3E}">
        <p14:creationId xmlns:p14="http://schemas.microsoft.com/office/powerpoint/2010/main" val="27865654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822B9B6-818F-8D6A-26F7-2E16E07F01A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C3954C9C-C00A-7A94-3D2F-2BF994FABB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A89009E8-FB87-E6D1-FDDD-3589AD74372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33723652"/>
              </p:ext>
            </p:extLst>
          </p:nvPr>
        </p:nvGraphicFramePr>
        <p:xfrm>
          <a:off x="1190072" y="1347317"/>
          <a:ext cx="9603440" cy="52570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85960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3026217240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154935439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3082779938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1261449744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552368356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1645267071"/>
                    </a:ext>
                  </a:extLst>
                </a:gridCol>
              </a:tblGrid>
              <a:tr h="58411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f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5106635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7.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59897898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8.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04550571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9.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D896717C-E99D-3C6E-C5A2-04141B544AD8}"/>
              </a:ext>
            </a:extLst>
          </p:cNvPr>
          <p:cNvSpPr txBox="1">
            <a:spLocks/>
          </p:cNvSpPr>
          <p:nvPr/>
        </p:nvSpPr>
        <p:spPr>
          <a:xfrm>
            <a:off x="370597" y="95251"/>
            <a:ext cx="11316578" cy="100012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sz="3200" dirty="0">
                <a:solidFill>
                  <a:schemeClr val="bg1">
                    <a:lumMod val="95000"/>
                  </a:schemeClr>
                </a:solidFill>
                <a:latin typeface="Andika" panose="02000000000000000000" pitchFamily="2" charset="0"/>
              </a:rPr>
              <a:t>8.  A person causing great annoyance. </a:t>
            </a:r>
          </a:p>
        </p:txBody>
      </p:sp>
    </p:spTree>
    <p:extLst>
      <p:ext uri="{BB962C8B-B14F-4D97-AF65-F5344CB8AC3E}">
        <p14:creationId xmlns:p14="http://schemas.microsoft.com/office/powerpoint/2010/main" val="15811377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DB36470-B17A-B8AC-50EC-C94601F2B40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1484BB93-20C5-2AED-EFEF-38F7121819C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B48A8AC4-4743-495F-C951-B9BA07E8507F}"/>
              </a:ext>
            </a:extLst>
          </p:cNvPr>
          <p:cNvGraphicFramePr>
            <a:graphicFrameLocks noGrp="1"/>
          </p:cNvGraphicFramePr>
          <p:nvPr/>
        </p:nvGraphicFramePr>
        <p:xfrm>
          <a:off x="1190072" y="1347317"/>
          <a:ext cx="9603440" cy="52570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85960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3026217240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154935439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3082779938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1261449744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552368356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1645267071"/>
                    </a:ext>
                  </a:extLst>
                </a:gridCol>
              </a:tblGrid>
              <a:tr h="58411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f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5106635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7.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59897898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8.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04550571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9.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297CA8B1-B038-11F8-577C-6F9E56385787}"/>
              </a:ext>
            </a:extLst>
          </p:cNvPr>
          <p:cNvSpPr txBox="1">
            <a:spLocks/>
          </p:cNvSpPr>
          <p:nvPr/>
        </p:nvSpPr>
        <p:spPr>
          <a:xfrm>
            <a:off x="370597" y="95251"/>
            <a:ext cx="11316578" cy="100012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sz="3200" dirty="0">
                <a:solidFill>
                  <a:schemeClr val="bg1">
                    <a:lumMod val="95000"/>
                  </a:schemeClr>
                </a:solidFill>
                <a:latin typeface="Andika" panose="02000000000000000000" pitchFamily="2" charset="0"/>
              </a:rPr>
              <a:t>9.  A line of people awaiting their turn.</a:t>
            </a:r>
          </a:p>
        </p:txBody>
      </p:sp>
    </p:spTree>
    <p:extLst>
      <p:ext uri="{BB962C8B-B14F-4D97-AF65-F5344CB8AC3E}">
        <p14:creationId xmlns:p14="http://schemas.microsoft.com/office/powerpoint/2010/main" val="12617468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48A0971-89A6-C55E-ADC7-148167B03F8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3D50F5ED-9A74-ACF5-00A5-192DC6646FD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3250E53B-9878-AB37-4B88-3A9F6598E30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58888076"/>
              </p:ext>
            </p:extLst>
          </p:nvPr>
        </p:nvGraphicFramePr>
        <p:xfrm>
          <a:off x="1190072" y="1347317"/>
          <a:ext cx="9603440" cy="52570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85960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3026217240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154935439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3082779938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1261449744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552368356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1645267071"/>
                    </a:ext>
                  </a:extLst>
                </a:gridCol>
              </a:tblGrid>
              <a:tr h="58411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f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5106635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7.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59897898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8.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04550571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9.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q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832A3F98-3463-7825-330E-D4BE4725A2A0}"/>
              </a:ext>
            </a:extLst>
          </p:cNvPr>
          <p:cNvSpPr txBox="1">
            <a:spLocks/>
          </p:cNvSpPr>
          <p:nvPr/>
        </p:nvSpPr>
        <p:spPr>
          <a:xfrm>
            <a:off x="370597" y="95251"/>
            <a:ext cx="11316578" cy="100012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sz="3200" dirty="0">
                <a:solidFill>
                  <a:schemeClr val="bg1">
                    <a:lumMod val="95000"/>
                  </a:schemeClr>
                </a:solidFill>
                <a:latin typeface="Andika" panose="02000000000000000000" pitchFamily="2" charset="0"/>
              </a:rPr>
              <a:t>9.  A line of people awaiting their turn.</a:t>
            </a:r>
          </a:p>
        </p:txBody>
      </p:sp>
    </p:spTree>
    <p:extLst>
      <p:ext uri="{BB962C8B-B14F-4D97-AF65-F5344CB8AC3E}">
        <p14:creationId xmlns:p14="http://schemas.microsoft.com/office/powerpoint/2010/main" val="19076694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72D8EB7-6649-572D-85AB-015154F9FE1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F6D6077A-BB72-A46A-8DD3-FF0C2F7E73F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9FCADAC0-0089-DCB1-A14C-62550337675B}"/>
              </a:ext>
            </a:extLst>
          </p:cNvPr>
          <p:cNvGraphicFramePr>
            <a:graphicFrameLocks noGrp="1"/>
          </p:cNvGraphicFramePr>
          <p:nvPr/>
        </p:nvGraphicFramePr>
        <p:xfrm>
          <a:off x="1190072" y="1347317"/>
          <a:ext cx="9603440" cy="52570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85960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3026217240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154935439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3082779938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1261449744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552368356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1645267071"/>
                    </a:ext>
                  </a:extLst>
                </a:gridCol>
              </a:tblGrid>
              <a:tr h="58411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f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5106635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7.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59897898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8.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04550571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9.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q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EE72ED68-0A28-E72B-DE6F-1E7C9A675EEE}"/>
              </a:ext>
            </a:extLst>
          </p:cNvPr>
          <p:cNvSpPr txBox="1">
            <a:spLocks/>
          </p:cNvSpPr>
          <p:nvPr/>
        </p:nvSpPr>
        <p:spPr>
          <a:xfrm>
            <a:off x="370597" y="95251"/>
            <a:ext cx="11316578" cy="100012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sz="3200" dirty="0">
                <a:solidFill>
                  <a:schemeClr val="bg1">
                    <a:lumMod val="95000"/>
                  </a:schemeClr>
                </a:solidFill>
                <a:latin typeface="Andika" panose="02000000000000000000" pitchFamily="2" charset="0"/>
              </a:rPr>
              <a:t>Can you spot the hidden word?</a:t>
            </a:r>
          </a:p>
        </p:txBody>
      </p:sp>
    </p:spTree>
    <p:extLst>
      <p:ext uri="{BB962C8B-B14F-4D97-AF65-F5344CB8AC3E}">
        <p14:creationId xmlns:p14="http://schemas.microsoft.com/office/powerpoint/2010/main" val="22930016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1A78C7C-8542-65AC-50D0-F6C251751D1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6979E5E9-A950-8452-E244-7FED9163A68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EEDCCD72-D363-F718-C239-D5874428FA3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47497134"/>
              </p:ext>
            </p:extLst>
          </p:nvPr>
        </p:nvGraphicFramePr>
        <p:xfrm>
          <a:off x="1190072" y="1347317"/>
          <a:ext cx="9603440" cy="52570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85960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3026217240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154935439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3082779938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1261449744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552368356"/>
                    </a:ext>
                  </a:extLst>
                </a:gridCol>
                <a:gridCol w="685960">
                  <a:extLst>
                    <a:ext uri="{9D8B030D-6E8A-4147-A177-3AD203B41FA5}">
                      <a16:colId xmlns:a16="http://schemas.microsoft.com/office/drawing/2014/main" val="1645267071"/>
                    </a:ext>
                  </a:extLst>
                </a:gridCol>
              </a:tblGrid>
              <a:tr h="58411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f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5106635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7.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59897898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8.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04550571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9.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q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64453905-712B-0B1A-7033-C3988DF3C9BD}"/>
              </a:ext>
            </a:extLst>
          </p:cNvPr>
          <p:cNvSpPr txBox="1">
            <a:spLocks/>
          </p:cNvSpPr>
          <p:nvPr/>
        </p:nvSpPr>
        <p:spPr>
          <a:xfrm>
            <a:off x="370597" y="95251"/>
            <a:ext cx="11316578" cy="100012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sz="3200" dirty="0">
                <a:solidFill>
                  <a:schemeClr val="bg1">
                    <a:lumMod val="95000"/>
                  </a:schemeClr>
                </a:solidFill>
                <a:latin typeface="Andika" panose="02000000000000000000" pitchFamily="2" charset="0"/>
              </a:rPr>
              <a:t>Can you spot the hidden word?</a:t>
            </a:r>
          </a:p>
        </p:txBody>
      </p:sp>
    </p:spTree>
    <p:extLst>
      <p:ext uri="{BB962C8B-B14F-4D97-AF65-F5344CB8AC3E}">
        <p14:creationId xmlns:p14="http://schemas.microsoft.com/office/powerpoint/2010/main" val="39250395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, background pattern&#10;&#10;Description automatically generated">
            <a:extLst>
              <a:ext uri="{FF2B5EF4-FFF2-40B4-BE49-F238E27FC236}">
                <a16:creationId xmlns:a16="http://schemas.microsoft.com/office/drawing/2014/main" id="{D1A3E94A-2ADD-2A6D-5E61-C74D68EB0F7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90263" y="1287991"/>
            <a:ext cx="9811471" cy="4282017"/>
          </a:xfrm>
          <a:prstGeom prst="roundRect">
            <a:avLst/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/>
          </a:bodyPr>
          <a:lstStyle/>
          <a:p>
            <a:pPr marL="571500" indent="-571500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As part of the national curriculum, there are lists of words students are expected to know how to spell. </a:t>
            </a:r>
          </a:p>
          <a:p>
            <a:pPr marL="571500" indent="-571500"/>
            <a:endParaRPr lang="en-GB" sz="36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pPr marL="571500" indent="-571500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This week we are going to practise spelling some of these words. </a:t>
            </a:r>
            <a:endParaRPr lang="en-GB" sz="3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8597873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3F3BBC2-78C4-F7C3-DAD0-17851C2066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8C357764-9647-7503-7ADE-698BFCBA87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A02003C8-DB26-D8EE-A026-BFB4B4E2F5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77D3FF0C-83D9-6745-64A3-DFB672C09259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25C3CD16-A1F1-67AE-35C2-721F9C766A6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098B377D-4174-F3B0-71F9-6BCAFA023AFD}"/>
              </a:ext>
            </a:extLst>
          </p:cNvPr>
          <p:cNvSpPr txBox="1"/>
          <p:nvPr/>
        </p:nvSpPr>
        <p:spPr>
          <a:xfrm>
            <a:off x="332509" y="2013492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However, his worries melted away when Aimee </a:t>
            </a:r>
          </a:p>
          <a:p>
            <a:pPr algn="ctr"/>
            <a:r>
              <a:rPr lang="en-GB" sz="3400" dirty="0">
                <a:solidFill>
                  <a:schemeClr val="bg1"/>
                </a:solidFill>
              </a:rPr>
              <a:t>began to recite a rhthymic rhime.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0DEE1AF-CD63-92C3-FF47-5BE5E073B2B9}"/>
              </a:ext>
            </a:extLst>
          </p:cNvPr>
          <p:cNvSpPr txBox="1"/>
          <p:nvPr/>
        </p:nvSpPr>
        <p:spPr>
          <a:xfrm>
            <a:off x="332509" y="5064137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However, his worries melted away when Aimee </a:t>
            </a:r>
          </a:p>
          <a:p>
            <a:pPr algn="ctr"/>
            <a:r>
              <a:rPr lang="en-GB" sz="3400" dirty="0">
                <a:solidFill>
                  <a:schemeClr val="bg1"/>
                </a:solidFill>
              </a:rPr>
              <a:t>began to recite a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rhythmic</a:t>
            </a:r>
            <a:r>
              <a:rPr lang="en-GB" sz="3400" dirty="0">
                <a:solidFill>
                  <a:schemeClr val="bg1"/>
                </a:solidFill>
              </a:rPr>
              <a:t>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rhyme</a:t>
            </a:r>
            <a:r>
              <a:rPr lang="en-GB" sz="3400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2DDB002-79BE-856D-A621-6F4457256337}"/>
              </a:ext>
            </a:extLst>
          </p:cNvPr>
          <p:cNvSpPr txBox="1"/>
          <p:nvPr/>
        </p:nvSpPr>
        <p:spPr>
          <a:xfrm>
            <a:off x="332509" y="3538815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However, his worries melted away when Aimee </a:t>
            </a:r>
          </a:p>
          <a:p>
            <a:pPr algn="ctr"/>
            <a:r>
              <a:rPr lang="en-GB" sz="3400" dirty="0">
                <a:solidFill>
                  <a:schemeClr val="bg1"/>
                </a:solidFill>
              </a:rPr>
              <a:t>began to recite a rhythmic rhyme.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DEB012F2-EDA5-8E4D-9CC0-6626295B7CFA}"/>
              </a:ext>
            </a:extLst>
          </p:cNvPr>
          <p:cNvCxnSpPr>
            <a:cxnSpLocks/>
          </p:cNvCxnSpPr>
          <p:nvPr/>
        </p:nvCxnSpPr>
        <p:spPr>
          <a:xfrm>
            <a:off x="2283832" y="3376318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D38FFCC3-1B7D-2B02-50AC-2A87514CE0D0}"/>
              </a:ext>
            </a:extLst>
          </p:cNvPr>
          <p:cNvCxnSpPr>
            <a:cxnSpLocks/>
          </p:cNvCxnSpPr>
          <p:nvPr/>
        </p:nvCxnSpPr>
        <p:spPr>
          <a:xfrm>
            <a:off x="2283832" y="4901641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448488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A26AD06-1475-2C75-F3FA-FB25DDD520D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1AF805E3-0F4C-DBAE-451A-F4C13496607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25B3FFBE-C468-D589-C8BD-F3E0EAD5DD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3C76461A-0063-4D57-3BC8-938318AC4FE6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6149001B-1E46-BF7D-0C9D-5526EE9E4B2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D7F8368-611C-21E3-840A-9A24DF2821B1}"/>
              </a:ext>
            </a:extLst>
          </p:cNvPr>
          <p:cNvSpPr txBox="1"/>
          <p:nvPr/>
        </p:nvSpPr>
        <p:spPr>
          <a:xfrm>
            <a:off x="332509" y="2013492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It was then that Emile recognised the privelege of having such a sincer friend in Aimee.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06F0D3E-183F-87F7-6E0C-AFA7F4F98218}"/>
              </a:ext>
            </a:extLst>
          </p:cNvPr>
          <p:cNvSpPr txBox="1"/>
          <p:nvPr/>
        </p:nvSpPr>
        <p:spPr>
          <a:xfrm>
            <a:off x="332509" y="5064137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It was then that Emile recognised the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privilege</a:t>
            </a:r>
            <a:r>
              <a:rPr lang="en-GB" sz="3400" dirty="0">
                <a:solidFill>
                  <a:schemeClr val="bg1"/>
                </a:solidFill>
              </a:rPr>
              <a:t> of </a:t>
            </a:r>
          </a:p>
          <a:p>
            <a:pPr algn="ctr"/>
            <a:r>
              <a:rPr lang="en-GB" sz="3400" dirty="0">
                <a:solidFill>
                  <a:schemeClr val="bg1"/>
                </a:solidFill>
              </a:rPr>
              <a:t>having such a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sincere</a:t>
            </a:r>
            <a:r>
              <a:rPr lang="en-GB" sz="3400" dirty="0">
                <a:solidFill>
                  <a:schemeClr val="bg1"/>
                </a:solidFill>
              </a:rPr>
              <a:t> friend in Aimee.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CF4D49B-4D5D-8B22-00BE-66FEC360EA46}"/>
              </a:ext>
            </a:extLst>
          </p:cNvPr>
          <p:cNvSpPr txBox="1"/>
          <p:nvPr/>
        </p:nvSpPr>
        <p:spPr>
          <a:xfrm>
            <a:off x="332509" y="3538815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It was then that Emile recognised the privilege of </a:t>
            </a:r>
          </a:p>
          <a:p>
            <a:pPr algn="ctr"/>
            <a:r>
              <a:rPr lang="en-GB" sz="3400" dirty="0">
                <a:solidFill>
                  <a:schemeClr val="bg1"/>
                </a:solidFill>
              </a:rPr>
              <a:t>having such a sincere friend in Aimee.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154EF6FF-CDE4-0D05-82CB-42C5AB78CF49}"/>
              </a:ext>
            </a:extLst>
          </p:cNvPr>
          <p:cNvCxnSpPr>
            <a:cxnSpLocks/>
          </p:cNvCxnSpPr>
          <p:nvPr/>
        </p:nvCxnSpPr>
        <p:spPr>
          <a:xfrm>
            <a:off x="2283832" y="3376318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C92215D0-B765-78E5-4BA8-1B7D3C1B65EA}"/>
              </a:ext>
            </a:extLst>
          </p:cNvPr>
          <p:cNvCxnSpPr>
            <a:cxnSpLocks/>
          </p:cNvCxnSpPr>
          <p:nvPr/>
        </p:nvCxnSpPr>
        <p:spPr>
          <a:xfrm>
            <a:off x="2283832" y="4901641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68314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outdoor, light, outdoor object, day&#10;&#10;Description automatically generated">
            <a:extLst>
              <a:ext uri="{FF2B5EF4-FFF2-40B4-BE49-F238E27FC236}">
                <a16:creationId xmlns:a16="http://schemas.microsoft.com/office/drawing/2014/main" id="{4BEAF348-75AC-314F-C8F0-9A9C6AEAF0A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63" y="-6908"/>
            <a:ext cx="12191999" cy="6858000"/>
          </a:xfrm>
          <a:prstGeom prst="rect">
            <a:avLst/>
          </a:prstGeom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EB4FA7BF-C76C-A975-CF70-84A0A83EA8D6}"/>
              </a:ext>
            </a:extLst>
          </p:cNvPr>
          <p:cNvSpPr/>
          <p:nvPr/>
        </p:nvSpPr>
        <p:spPr>
          <a:xfrm>
            <a:off x="2087730" y="1659102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349411"/>
            <a:ext cx="8709891" cy="1613919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</a:rPr>
              <a:t>Below are this week’s spellings. </a:t>
            </a:r>
            <a:br>
              <a:rPr lang="en-GB" altLang="en-US" sz="2800" dirty="0">
                <a:solidFill>
                  <a:schemeClr val="bg1"/>
                </a:solidFill>
              </a:rPr>
            </a:br>
            <a:br>
              <a:rPr lang="en-GB" altLang="en-US" sz="2800" dirty="0">
                <a:solidFill>
                  <a:schemeClr val="bg1"/>
                </a:solidFill>
              </a:rPr>
            </a:br>
            <a:r>
              <a:rPr lang="en-GB" altLang="en-US" sz="2800" dirty="0">
                <a:solidFill>
                  <a:schemeClr val="bg1"/>
                </a:solidFill>
              </a:rPr>
              <a:t>You have 2 minutes to memorise all the words!</a:t>
            </a:r>
          </a:p>
        </p:txBody>
      </p:sp>
      <p:sp>
        <p:nvSpPr>
          <p:cNvPr id="11" name="Red Oval">
            <a:extLst>
              <a:ext uri="{FF2B5EF4-FFF2-40B4-BE49-F238E27FC236}">
                <a16:creationId xmlns:a16="http://schemas.microsoft.com/office/drawing/2014/main" id="{D72F35E9-7F8C-5E5C-FB40-45D7D4541A94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2" name="Amber Oval">
            <a:extLst>
              <a:ext uri="{FF2B5EF4-FFF2-40B4-BE49-F238E27FC236}">
                <a16:creationId xmlns:a16="http://schemas.microsoft.com/office/drawing/2014/main" id="{35496460-D172-C647-0271-13B985D52204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3" name="Green Oval">
            <a:extLst>
              <a:ext uri="{FF2B5EF4-FFF2-40B4-BE49-F238E27FC236}">
                <a16:creationId xmlns:a16="http://schemas.microsoft.com/office/drawing/2014/main" id="{84B753FC-7FBA-D534-DD4A-E84D8EAA93CF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733FA25-F0D9-C3D5-9CE5-D0312237F061}"/>
              </a:ext>
            </a:extLst>
          </p:cNvPr>
          <p:cNvSpPr txBox="1"/>
          <p:nvPr/>
        </p:nvSpPr>
        <p:spPr>
          <a:xfrm>
            <a:off x="482794" y="5265873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15" name="Last 60 seconds">
            <a:extLst>
              <a:ext uri="{FF2B5EF4-FFF2-40B4-BE49-F238E27FC236}">
                <a16:creationId xmlns:a16="http://schemas.microsoft.com/office/drawing/2014/main" id="{FD99EF8A-A45B-9CCC-6597-1DB8D3F83C6D}"/>
              </a:ext>
            </a:extLst>
          </p:cNvPr>
          <p:cNvSpPr txBox="1"/>
          <p:nvPr/>
        </p:nvSpPr>
        <p:spPr>
          <a:xfrm>
            <a:off x="482794" y="5265873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6" name="Grey Oval">
            <a:extLst>
              <a:ext uri="{FF2B5EF4-FFF2-40B4-BE49-F238E27FC236}">
                <a16:creationId xmlns:a16="http://schemas.microsoft.com/office/drawing/2014/main" id="{853C2272-8768-97A9-18A8-888F909E270A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E83CB84C-E34D-0448-A9CC-07FC1408D5B1}"/>
              </a:ext>
            </a:extLst>
          </p:cNvPr>
          <p:cNvSpPr/>
          <p:nvPr/>
        </p:nvSpPr>
        <p:spPr>
          <a:xfrm>
            <a:off x="1718505" y="369766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BB6C0622-3F28-23FD-02B7-327E3B130303}"/>
              </a:ext>
            </a:extLst>
          </p:cNvPr>
          <p:cNvCxnSpPr>
            <a:cxnSpLocks/>
            <a:stCxn id="16" idx="0"/>
          </p:cNvCxnSpPr>
          <p:nvPr/>
        </p:nvCxnSpPr>
        <p:spPr>
          <a:xfrm flipH="1">
            <a:off x="1758892" y="246264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0EE8C518-79C1-5C3A-AB0E-1CE40FC29C7A}"/>
              </a:ext>
            </a:extLst>
          </p:cNvPr>
          <p:cNvCxnSpPr/>
          <p:nvPr/>
        </p:nvCxnSpPr>
        <p:spPr>
          <a:xfrm>
            <a:off x="1765745" y="477195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98E95382-8E4E-2026-733F-E8AD72CFC8B6}"/>
              </a:ext>
            </a:extLst>
          </p:cNvPr>
          <p:cNvCxnSpPr>
            <a:cxnSpLocks/>
          </p:cNvCxnSpPr>
          <p:nvPr/>
        </p:nvCxnSpPr>
        <p:spPr>
          <a:xfrm>
            <a:off x="2360107" y="456371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8DD6280A-1CFA-85DB-3727-F98847870236}"/>
              </a:ext>
            </a:extLst>
          </p:cNvPr>
          <p:cNvCxnSpPr>
            <a:cxnSpLocks/>
          </p:cNvCxnSpPr>
          <p:nvPr/>
        </p:nvCxnSpPr>
        <p:spPr>
          <a:xfrm>
            <a:off x="1037054" y="267989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F089189-6690-E4D6-6204-449D6B2C3844}"/>
              </a:ext>
            </a:extLst>
          </p:cNvPr>
          <p:cNvCxnSpPr>
            <a:cxnSpLocks/>
          </p:cNvCxnSpPr>
          <p:nvPr/>
        </p:nvCxnSpPr>
        <p:spPr>
          <a:xfrm>
            <a:off x="621849" y="317362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F54D2ABD-7806-9C4B-36F9-F5E9F1F83C6F}"/>
              </a:ext>
            </a:extLst>
          </p:cNvPr>
          <p:cNvCxnSpPr>
            <a:cxnSpLocks/>
          </p:cNvCxnSpPr>
          <p:nvPr/>
        </p:nvCxnSpPr>
        <p:spPr>
          <a:xfrm>
            <a:off x="2658523" y="420233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26255080-97FA-CB0E-4DF0-539043575C14}"/>
              </a:ext>
            </a:extLst>
          </p:cNvPr>
          <p:cNvCxnSpPr>
            <a:cxnSpLocks/>
          </p:cNvCxnSpPr>
          <p:nvPr/>
        </p:nvCxnSpPr>
        <p:spPr>
          <a:xfrm>
            <a:off x="2790867" y="373497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6592D1DE-8A56-F442-A1B0-C44D5C40CC43}"/>
              </a:ext>
            </a:extLst>
          </p:cNvPr>
          <p:cNvCxnSpPr>
            <a:cxnSpLocks/>
          </p:cNvCxnSpPr>
          <p:nvPr/>
        </p:nvCxnSpPr>
        <p:spPr>
          <a:xfrm>
            <a:off x="491776" y="375660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F6888856-56C0-8477-BD6C-1AD182C79E34}"/>
              </a:ext>
            </a:extLst>
          </p:cNvPr>
          <p:cNvCxnSpPr>
            <a:cxnSpLocks/>
          </p:cNvCxnSpPr>
          <p:nvPr/>
        </p:nvCxnSpPr>
        <p:spPr>
          <a:xfrm flipV="1">
            <a:off x="2711601" y="318767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E48D72DD-36E5-E640-076D-2D3ABD490757}"/>
              </a:ext>
            </a:extLst>
          </p:cNvPr>
          <p:cNvCxnSpPr>
            <a:cxnSpLocks/>
          </p:cNvCxnSpPr>
          <p:nvPr/>
        </p:nvCxnSpPr>
        <p:spPr>
          <a:xfrm flipV="1">
            <a:off x="651616" y="421873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Go 30 seconds">
            <a:extLst>
              <a:ext uri="{FF2B5EF4-FFF2-40B4-BE49-F238E27FC236}">
                <a16:creationId xmlns:a16="http://schemas.microsoft.com/office/drawing/2014/main" id="{266C9D33-8551-FD3E-5C5F-6D9C5EDE0CA8}"/>
              </a:ext>
            </a:extLst>
          </p:cNvPr>
          <p:cNvSpPr txBox="1"/>
          <p:nvPr/>
        </p:nvSpPr>
        <p:spPr>
          <a:xfrm>
            <a:off x="482794" y="5265873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EF314AF3-30E4-2904-6AC1-244F4912B2CC}"/>
              </a:ext>
            </a:extLst>
          </p:cNvPr>
          <p:cNvCxnSpPr>
            <a:cxnSpLocks/>
          </p:cNvCxnSpPr>
          <p:nvPr/>
        </p:nvCxnSpPr>
        <p:spPr>
          <a:xfrm flipV="1">
            <a:off x="1012246" y="456371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C947673E-4B59-E5BD-689E-6D7DC482B43E}"/>
              </a:ext>
            </a:extLst>
          </p:cNvPr>
          <p:cNvCxnSpPr>
            <a:cxnSpLocks/>
          </p:cNvCxnSpPr>
          <p:nvPr/>
        </p:nvCxnSpPr>
        <p:spPr>
          <a:xfrm flipV="1">
            <a:off x="2415756" y="272139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" name="Group 30">
            <a:extLst>
              <a:ext uri="{FF2B5EF4-FFF2-40B4-BE49-F238E27FC236}">
                <a16:creationId xmlns:a16="http://schemas.microsoft.com/office/drawing/2014/main" id="{EC00E6AB-3868-1159-C0D1-FAFC6E49BBFE}"/>
              </a:ext>
            </a:extLst>
          </p:cNvPr>
          <p:cNvGrpSpPr>
            <a:grpSpLocks/>
          </p:cNvGrpSpPr>
          <p:nvPr/>
        </p:nvGrpSpPr>
        <p:grpSpPr bwMode="auto">
          <a:xfrm>
            <a:off x="1764973" y="2652500"/>
            <a:ext cx="7938" cy="2208212"/>
            <a:chOff x="6948614" y="3503140"/>
            <a:chExt cx="7930" cy="2208694"/>
          </a:xfrm>
        </p:grpSpPr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CB5077A3-D261-E3D5-4235-9245AFB9106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4250247F-F6DF-FB22-0ACC-1015759D93E2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4" name="2 minutes start">
            <a:extLst>
              <a:ext uri="{FF2B5EF4-FFF2-40B4-BE49-F238E27FC236}">
                <a16:creationId xmlns:a16="http://schemas.microsoft.com/office/drawing/2014/main" id="{1D5ECD7B-9640-D2A9-4D33-2DC74BD3103E}"/>
              </a:ext>
            </a:extLst>
          </p:cNvPr>
          <p:cNvSpPr txBox="1"/>
          <p:nvPr/>
        </p:nvSpPr>
        <p:spPr>
          <a:xfrm>
            <a:off x="482794" y="5265873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13853243-8790-6765-0C33-E8097F076138}"/>
              </a:ext>
            </a:extLst>
          </p:cNvPr>
          <p:cNvSpPr txBox="1"/>
          <p:nvPr/>
        </p:nvSpPr>
        <p:spPr>
          <a:xfrm>
            <a:off x="556040" y="175522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  <p:pic>
        <p:nvPicPr>
          <p:cNvPr id="36" name="Picture 35" descr="Icon&#10;&#10;Description automatically generated">
            <a:extLst>
              <a:ext uri="{FF2B5EF4-FFF2-40B4-BE49-F238E27FC236}">
                <a16:creationId xmlns:a16="http://schemas.microsoft.com/office/drawing/2014/main" id="{EF093177-224D-CD3F-4504-48983DBD58C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14867" y="1473743"/>
            <a:ext cx="2852281" cy="4811941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3E97B94D-7335-98CD-83F4-D3A053041434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95976" y="1963330"/>
            <a:ext cx="2880671" cy="3797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1. 	individual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2.	lightning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3.	nuisance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4.	persuade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5.	privilege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6.	queue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7.	recognise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8.	rhyme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3B247EC4-011E-79D4-095D-4E26E931C2E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76647" y="1963330"/>
            <a:ext cx="3061461" cy="33362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9. 	rhythm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10.	sincere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11.	stomach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12.	twelfth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13.	yacht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14.	foreign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15.	naughty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50804E1-9632-0DE2-F975-50E838C3CD07}"/>
              </a:ext>
            </a:extLst>
          </p:cNvPr>
          <p:cNvSpPr txBox="1"/>
          <p:nvPr/>
        </p:nvSpPr>
        <p:spPr>
          <a:xfrm>
            <a:off x="2888643" y="1869535"/>
            <a:ext cx="6414709" cy="4171355"/>
          </a:xfrm>
          <a:prstGeom prst="roundRect">
            <a:avLst/>
          </a:prstGeom>
          <a:solidFill>
            <a:srgbClr val="00B050"/>
          </a:solidFill>
          <a:ln w="57150">
            <a:solidFill>
              <a:schemeClr val="bg1">
                <a:lumMod val="65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spAutoFit/>
          </a:bodyPr>
          <a:lstStyle/>
          <a:p>
            <a:pPr algn="ctr"/>
            <a:r>
              <a:rPr lang="en-GB" sz="23900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10" dur="12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0" nodeType="withEffect">
                                  <p:stCondLst>
                                    <p:cond delay="119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grpId="0" nodeType="withEffect">
                                  <p:stCondLst>
                                    <p:cond delay="6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xit" presetSubtype="0" fill="hold" grpId="0" nodeType="withEffect">
                                  <p:stCondLst>
                                    <p:cond delay="606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xit" presetSubtype="0" fill="hold" grpId="0" nodeType="withEffect">
                                  <p:stCondLst>
                                    <p:cond delay="1203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5" grpId="0" animBg="1"/>
      <p:bldP spid="16" grpId="0" animBg="1"/>
      <p:bldP spid="28" grpId="0" animBg="1"/>
      <p:bldP spid="34" grpId="0" animBg="1"/>
      <p:bldP spid="2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outdoor, light, outdoor object, day&#10;&#10;Description automatically generated">
            <a:extLst>
              <a:ext uri="{FF2B5EF4-FFF2-40B4-BE49-F238E27FC236}">
                <a16:creationId xmlns:a16="http://schemas.microsoft.com/office/drawing/2014/main" id="{C6337BF8-AD11-4EA9-8E5B-D644E99B1BF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EB4FA7BF-C76C-A975-CF70-84A0A83EA8D6}"/>
              </a:ext>
            </a:extLst>
          </p:cNvPr>
          <p:cNvSpPr/>
          <p:nvPr/>
        </p:nvSpPr>
        <p:spPr>
          <a:xfrm>
            <a:off x="2087730" y="1659102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573434"/>
            <a:ext cx="8709891" cy="1389896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</a:rPr>
              <a:t>How many can you remember?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4A98FF5-4F3C-D9B6-7AF1-1894F09399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77962" y="2191029"/>
            <a:ext cx="2816827" cy="34326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dirty="0">
                <a:solidFill>
                  <a:schemeClr val="tx1"/>
                </a:solidFill>
                <a:latin typeface="Andika" panose="02000000000000000000" pitchFamily="2" charset="0"/>
              </a:rPr>
              <a:t>??</a:t>
            </a:r>
          </a:p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dirty="0">
                <a:solidFill>
                  <a:schemeClr val="tx1"/>
                </a:solidFill>
                <a:latin typeface="Andika" panose="02000000000000000000" pitchFamily="2" charset="0"/>
              </a:rPr>
              <a:t>?? </a:t>
            </a:r>
          </a:p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dirty="0">
                <a:solidFill>
                  <a:schemeClr val="tx1"/>
                </a:solidFill>
                <a:latin typeface="Andika" panose="02000000000000000000" pitchFamily="2" charset="0"/>
              </a:rPr>
              <a:t>?? </a:t>
            </a:r>
          </a:p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dirty="0">
                <a:solidFill>
                  <a:schemeClr val="tx1"/>
                </a:solidFill>
                <a:latin typeface="Andika" panose="02000000000000000000" pitchFamily="2" charset="0"/>
              </a:rPr>
              <a:t>?? </a:t>
            </a:r>
          </a:p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dirty="0">
                <a:solidFill>
                  <a:schemeClr val="tx1"/>
                </a:solidFill>
                <a:latin typeface="Andika" panose="02000000000000000000" pitchFamily="2" charset="0"/>
              </a:rPr>
              <a:t>??</a:t>
            </a:r>
          </a:p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dirty="0">
                <a:solidFill>
                  <a:schemeClr val="tx1"/>
                </a:solidFill>
                <a:latin typeface="Andika" panose="02000000000000000000" pitchFamily="2" charset="0"/>
              </a:rPr>
              <a:t>??</a:t>
            </a:r>
          </a:p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dirty="0">
                <a:solidFill>
                  <a:schemeClr val="tx1"/>
                </a:solidFill>
                <a:latin typeface="Andika" panose="02000000000000000000" pitchFamily="2" charset="0"/>
              </a:rPr>
              <a:t>??</a:t>
            </a:r>
          </a:p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dirty="0">
                <a:solidFill>
                  <a:schemeClr val="tx1"/>
                </a:solidFill>
                <a:latin typeface="Andika" panose="02000000000000000000" pitchFamily="2" charset="0"/>
              </a:rPr>
              <a:t>??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904D6C1-734D-0AB9-F629-AB913652AE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46503" y="2191029"/>
            <a:ext cx="2816827" cy="30171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457200" indent="-457200">
              <a:lnSpc>
                <a:spcPct val="150000"/>
              </a:lnSpc>
              <a:spcBef>
                <a:spcPct val="0"/>
              </a:spcBef>
              <a:buAutoNum type="arabicPeriod" startAt="9"/>
            </a:pPr>
            <a:r>
              <a:rPr lang="en-GB" altLang="en-US" dirty="0">
                <a:solidFill>
                  <a:schemeClr val="tx1"/>
                </a:solidFill>
                <a:latin typeface="Andika" panose="02000000000000000000" pitchFamily="2" charset="0"/>
              </a:rPr>
              <a:t>?? </a:t>
            </a:r>
          </a:p>
          <a:p>
            <a:pPr marL="457200" indent="-457200">
              <a:lnSpc>
                <a:spcPct val="150000"/>
              </a:lnSpc>
              <a:spcBef>
                <a:spcPct val="0"/>
              </a:spcBef>
              <a:buAutoNum type="arabicPeriod" startAt="9"/>
            </a:pPr>
            <a:r>
              <a:rPr lang="en-GB" altLang="en-US" dirty="0">
                <a:solidFill>
                  <a:schemeClr val="tx1"/>
                </a:solidFill>
                <a:latin typeface="Andika" panose="02000000000000000000" pitchFamily="2" charset="0"/>
              </a:rPr>
              <a:t>??</a:t>
            </a:r>
          </a:p>
          <a:p>
            <a:pPr marL="457200" indent="-457200">
              <a:lnSpc>
                <a:spcPct val="150000"/>
              </a:lnSpc>
              <a:spcBef>
                <a:spcPct val="0"/>
              </a:spcBef>
              <a:buAutoNum type="arabicPeriod" startAt="9"/>
            </a:pPr>
            <a:r>
              <a:rPr lang="en-GB" altLang="en-US" dirty="0">
                <a:solidFill>
                  <a:schemeClr val="tx1"/>
                </a:solidFill>
                <a:latin typeface="Andika" panose="02000000000000000000" pitchFamily="2" charset="0"/>
              </a:rPr>
              <a:t>??</a:t>
            </a:r>
          </a:p>
          <a:p>
            <a:pPr marL="457200" indent="-457200">
              <a:lnSpc>
                <a:spcPct val="150000"/>
              </a:lnSpc>
              <a:spcBef>
                <a:spcPct val="0"/>
              </a:spcBef>
              <a:buAutoNum type="arabicPeriod" startAt="9"/>
            </a:pPr>
            <a:r>
              <a:rPr lang="en-GB" altLang="en-US" dirty="0">
                <a:solidFill>
                  <a:schemeClr val="tx1"/>
                </a:solidFill>
                <a:latin typeface="Andika" panose="02000000000000000000" pitchFamily="2" charset="0"/>
              </a:rPr>
              <a:t>??</a:t>
            </a:r>
          </a:p>
          <a:p>
            <a:pPr marL="457200" indent="-457200">
              <a:lnSpc>
                <a:spcPct val="150000"/>
              </a:lnSpc>
              <a:spcBef>
                <a:spcPct val="0"/>
              </a:spcBef>
              <a:buAutoNum type="arabicPeriod" startAt="9"/>
            </a:pPr>
            <a:r>
              <a:rPr lang="en-GB" altLang="en-US" dirty="0">
                <a:solidFill>
                  <a:schemeClr val="tx1"/>
                </a:solidFill>
                <a:latin typeface="Andika" panose="02000000000000000000" pitchFamily="2" charset="0"/>
              </a:rPr>
              <a:t>??</a:t>
            </a:r>
          </a:p>
          <a:p>
            <a:pPr marL="457200" indent="-457200">
              <a:lnSpc>
                <a:spcPct val="150000"/>
              </a:lnSpc>
              <a:spcBef>
                <a:spcPct val="0"/>
              </a:spcBef>
              <a:buAutoNum type="arabicPeriod" startAt="9"/>
            </a:pPr>
            <a:r>
              <a:rPr lang="en-GB" altLang="en-US" dirty="0">
                <a:solidFill>
                  <a:schemeClr val="tx1"/>
                </a:solidFill>
                <a:latin typeface="Andika" panose="02000000000000000000" pitchFamily="2" charset="0"/>
              </a:rPr>
              <a:t>??</a:t>
            </a:r>
          </a:p>
          <a:p>
            <a:pPr marL="457200" indent="-457200">
              <a:lnSpc>
                <a:spcPct val="150000"/>
              </a:lnSpc>
              <a:spcBef>
                <a:spcPct val="0"/>
              </a:spcBef>
              <a:buAutoNum type="arabicPeriod" startAt="9"/>
            </a:pPr>
            <a:r>
              <a:rPr lang="en-GB" altLang="en-US" dirty="0">
                <a:solidFill>
                  <a:schemeClr val="tx1"/>
                </a:solidFill>
                <a:latin typeface="Andika" panose="02000000000000000000" pitchFamily="2" charset="0"/>
              </a:rPr>
              <a:t>??</a:t>
            </a:r>
          </a:p>
        </p:txBody>
      </p:sp>
      <p:sp>
        <p:nvSpPr>
          <p:cNvPr id="11" name="Red Oval">
            <a:extLst>
              <a:ext uri="{FF2B5EF4-FFF2-40B4-BE49-F238E27FC236}">
                <a16:creationId xmlns:a16="http://schemas.microsoft.com/office/drawing/2014/main" id="{D72F35E9-7F8C-5E5C-FB40-45D7D4541A94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733FA25-F0D9-C3D5-9CE5-D0312237F061}"/>
              </a:ext>
            </a:extLst>
          </p:cNvPr>
          <p:cNvSpPr txBox="1"/>
          <p:nvPr/>
        </p:nvSpPr>
        <p:spPr>
          <a:xfrm>
            <a:off x="490175" y="5256582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E83CB84C-E34D-0448-A9CC-07FC1408D5B1}"/>
              </a:ext>
            </a:extLst>
          </p:cNvPr>
          <p:cNvSpPr/>
          <p:nvPr/>
        </p:nvSpPr>
        <p:spPr>
          <a:xfrm>
            <a:off x="1718505" y="369766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BB6C0622-3F28-23FD-02B7-327E3B130303}"/>
              </a:ext>
            </a:extLst>
          </p:cNvPr>
          <p:cNvCxnSpPr>
            <a:cxnSpLocks/>
          </p:cNvCxnSpPr>
          <p:nvPr/>
        </p:nvCxnSpPr>
        <p:spPr>
          <a:xfrm flipH="1">
            <a:off x="1758892" y="246264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0EE8C518-79C1-5C3A-AB0E-1CE40FC29C7A}"/>
              </a:ext>
            </a:extLst>
          </p:cNvPr>
          <p:cNvCxnSpPr/>
          <p:nvPr/>
        </p:nvCxnSpPr>
        <p:spPr>
          <a:xfrm>
            <a:off x="1765745" y="477195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98E95382-8E4E-2026-733F-E8AD72CFC8B6}"/>
              </a:ext>
            </a:extLst>
          </p:cNvPr>
          <p:cNvCxnSpPr>
            <a:cxnSpLocks/>
          </p:cNvCxnSpPr>
          <p:nvPr/>
        </p:nvCxnSpPr>
        <p:spPr>
          <a:xfrm>
            <a:off x="2360107" y="456371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8DD6280A-1CFA-85DB-3727-F98847870236}"/>
              </a:ext>
            </a:extLst>
          </p:cNvPr>
          <p:cNvCxnSpPr>
            <a:cxnSpLocks/>
          </p:cNvCxnSpPr>
          <p:nvPr/>
        </p:nvCxnSpPr>
        <p:spPr>
          <a:xfrm>
            <a:off x="1037054" y="267989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F089189-6690-E4D6-6204-449D6B2C3844}"/>
              </a:ext>
            </a:extLst>
          </p:cNvPr>
          <p:cNvCxnSpPr>
            <a:cxnSpLocks/>
          </p:cNvCxnSpPr>
          <p:nvPr/>
        </p:nvCxnSpPr>
        <p:spPr>
          <a:xfrm>
            <a:off x="621849" y="317362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F54D2ABD-7806-9C4B-36F9-F5E9F1F83C6F}"/>
              </a:ext>
            </a:extLst>
          </p:cNvPr>
          <p:cNvCxnSpPr>
            <a:cxnSpLocks/>
          </p:cNvCxnSpPr>
          <p:nvPr/>
        </p:nvCxnSpPr>
        <p:spPr>
          <a:xfrm>
            <a:off x="2658523" y="420233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26255080-97FA-CB0E-4DF0-539043575C14}"/>
              </a:ext>
            </a:extLst>
          </p:cNvPr>
          <p:cNvCxnSpPr>
            <a:cxnSpLocks/>
          </p:cNvCxnSpPr>
          <p:nvPr/>
        </p:nvCxnSpPr>
        <p:spPr>
          <a:xfrm>
            <a:off x="2790867" y="373497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6592D1DE-8A56-F442-A1B0-C44D5C40CC43}"/>
              </a:ext>
            </a:extLst>
          </p:cNvPr>
          <p:cNvCxnSpPr>
            <a:cxnSpLocks/>
          </p:cNvCxnSpPr>
          <p:nvPr/>
        </p:nvCxnSpPr>
        <p:spPr>
          <a:xfrm>
            <a:off x="491776" y="375660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F6888856-56C0-8477-BD6C-1AD182C79E34}"/>
              </a:ext>
            </a:extLst>
          </p:cNvPr>
          <p:cNvCxnSpPr>
            <a:cxnSpLocks/>
          </p:cNvCxnSpPr>
          <p:nvPr/>
        </p:nvCxnSpPr>
        <p:spPr>
          <a:xfrm flipV="1">
            <a:off x="2711601" y="318767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E48D72DD-36E5-E640-076D-2D3ABD490757}"/>
              </a:ext>
            </a:extLst>
          </p:cNvPr>
          <p:cNvCxnSpPr>
            <a:cxnSpLocks/>
          </p:cNvCxnSpPr>
          <p:nvPr/>
        </p:nvCxnSpPr>
        <p:spPr>
          <a:xfrm flipV="1">
            <a:off x="651616" y="421873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EF314AF3-30E4-2904-6AC1-244F4912B2CC}"/>
              </a:ext>
            </a:extLst>
          </p:cNvPr>
          <p:cNvCxnSpPr>
            <a:cxnSpLocks/>
          </p:cNvCxnSpPr>
          <p:nvPr/>
        </p:nvCxnSpPr>
        <p:spPr>
          <a:xfrm flipV="1">
            <a:off x="1012246" y="456371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C947673E-4B59-E5BD-689E-6D7DC482B43E}"/>
              </a:ext>
            </a:extLst>
          </p:cNvPr>
          <p:cNvCxnSpPr>
            <a:cxnSpLocks/>
          </p:cNvCxnSpPr>
          <p:nvPr/>
        </p:nvCxnSpPr>
        <p:spPr>
          <a:xfrm flipV="1">
            <a:off x="2415756" y="272139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" name="Group 30">
            <a:extLst>
              <a:ext uri="{FF2B5EF4-FFF2-40B4-BE49-F238E27FC236}">
                <a16:creationId xmlns:a16="http://schemas.microsoft.com/office/drawing/2014/main" id="{EC00E6AB-3868-1159-C0D1-FAFC6E49BBFE}"/>
              </a:ext>
            </a:extLst>
          </p:cNvPr>
          <p:cNvGrpSpPr>
            <a:grpSpLocks/>
          </p:cNvGrpSpPr>
          <p:nvPr/>
        </p:nvGrpSpPr>
        <p:grpSpPr bwMode="auto">
          <a:xfrm>
            <a:off x="1764973" y="2652500"/>
            <a:ext cx="7938" cy="2208212"/>
            <a:chOff x="6948614" y="3503140"/>
            <a:chExt cx="7930" cy="2208694"/>
          </a:xfrm>
        </p:grpSpPr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CB5077A3-D261-E3D5-4235-9245AFB9106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4250247F-F6DF-FB22-0ACC-1015759D93E2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TextBox 34">
            <a:extLst>
              <a:ext uri="{FF2B5EF4-FFF2-40B4-BE49-F238E27FC236}">
                <a16:creationId xmlns:a16="http://schemas.microsoft.com/office/drawing/2014/main" id="{13853243-8790-6765-0C33-E8097F076138}"/>
              </a:ext>
            </a:extLst>
          </p:cNvPr>
          <p:cNvSpPr txBox="1"/>
          <p:nvPr/>
        </p:nvSpPr>
        <p:spPr>
          <a:xfrm>
            <a:off x="556040" y="175522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  <p:pic>
        <p:nvPicPr>
          <p:cNvPr id="36" name="Picture 35" descr="Icon&#10;&#10;Description automatically generated">
            <a:extLst>
              <a:ext uri="{FF2B5EF4-FFF2-40B4-BE49-F238E27FC236}">
                <a16:creationId xmlns:a16="http://schemas.microsoft.com/office/drawing/2014/main" id="{8EA738D5-145D-7DBF-FB2A-291406B6A9E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14867" y="1473743"/>
            <a:ext cx="2852281" cy="48119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0677033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outdoor, light, outdoor object, day&#10;&#10;Description automatically generated">
            <a:extLst>
              <a:ext uri="{FF2B5EF4-FFF2-40B4-BE49-F238E27FC236}">
                <a16:creationId xmlns:a16="http://schemas.microsoft.com/office/drawing/2014/main" id="{C6337BF8-AD11-4EA9-8E5B-D644E99B1BF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EB4FA7BF-C76C-A975-CF70-84A0A83EA8D6}"/>
              </a:ext>
            </a:extLst>
          </p:cNvPr>
          <p:cNvSpPr/>
          <p:nvPr/>
        </p:nvSpPr>
        <p:spPr>
          <a:xfrm>
            <a:off x="2087730" y="1659102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573434"/>
            <a:ext cx="8709891" cy="1389896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</a:rPr>
              <a:t>How many did you remember?</a:t>
            </a:r>
          </a:p>
        </p:txBody>
      </p:sp>
      <p:sp>
        <p:nvSpPr>
          <p:cNvPr id="11" name="Red Oval">
            <a:extLst>
              <a:ext uri="{FF2B5EF4-FFF2-40B4-BE49-F238E27FC236}">
                <a16:creationId xmlns:a16="http://schemas.microsoft.com/office/drawing/2014/main" id="{D72F35E9-7F8C-5E5C-FB40-45D7D4541A94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733FA25-F0D9-C3D5-9CE5-D0312237F061}"/>
              </a:ext>
            </a:extLst>
          </p:cNvPr>
          <p:cNvSpPr txBox="1"/>
          <p:nvPr/>
        </p:nvSpPr>
        <p:spPr>
          <a:xfrm>
            <a:off x="490175" y="5256582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E83CB84C-E34D-0448-A9CC-07FC1408D5B1}"/>
              </a:ext>
            </a:extLst>
          </p:cNvPr>
          <p:cNvSpPr/>
          <p:nvPr/>
        </p:nvSpPr>
        <p:spPr>
          <a:xfrm>
            <a:off x="1718505" y="369766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BB6C0622-3F28-23FD-02B7-327E3B130303}"/>
              </a:ext>
            </a:extLst>
          </p:cNvPr>
          <p:cNvCxnSpPr>
            <a:cxnSpLocks/>
          </p:cNvCxnSpPr>
          <p:nvPr/>
        </p:nvCxnSpPr>
        <p:spPr>
          <a:xfrm flipH="1">
            <a:off x="1758892" y="246264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0EE8C518-79C1-5C3A-AB0E-1CE40FC29C7A}"/>
              </a:ext>
            </a:extLst>
          </p:cNvPr>
          <p:cNvCxnSpPr/>
          <p:nvPr/>
        </p:nvCxnSpPr>
        <p:spPr>
          <a:xfrm>
            <a:off x="1765745" y="477195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98E95382-8E4E-2026-733F-E8AD72CFC8B6}"/>
              </a:ext>
            </a:extLst>
          </p:cNvPr>
          <p:cNvCxnSpPr>
            <a:cxnSpLocks/>
          </p:cNvCxnSpPr>
          <p:nvPr/>
        </p:nvCxnSpPr>
        <p:spPr>
          <a:xfrm>
            <a:off x="2360107" y="456371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8DD6280A-1CFA-85DB-3727-F98847870236}"/>
              </a:ext>
            </a:extLst>
          </p:cNvPr>
          <p:cNvCxnSpPr>
            <a:cxnSpLocks/>
          </p:cNvCxnSpPr>
          <p:nvPr/>
        </p:nvCxnSpPr>
        <p:spPr>
          <a:xfrm>
            <a:off x="1037054" y="267989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F089189-6690-E4D6-6204-449D6B2C3844}"/>
              </a:ext>
            </a:extLst>
          </p:cNvPr>
          <p:cNvCxnSpPr>
            <a:cxnSpLocks/>
          </p:cNvCxnSpPr>
          <p:nvPr/>
        </p:nvCxnSpPr>
        <p:spPr>
          <a:xfrm>
            <a:off x="621849" y="317362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F54D2ABD-7806-9C4B-36F9-F5E9F1F83C6F}"/>
              </a:ext>
            </a:extLst>
          </p:cNvPr>
          <p:cNvCxnSpPr>
            <a:cxnSpLocks/>
          </p:cNvCxnSpPr>
          <p:nvPr/>
        </p:nvCxnSpPr>
        <p:spPr>
          <a:xfrm>
            <a:off x="2658523" y="420233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26255080-97FA-CB0E-4DF0-539043575C14}"/>
              </a:ext>
            </a:extLst>
          </p:cNvPr>
          <p:cNvCxnSpPr>
            <a:cxnSpLocks/>
          </p:cNvCxnSpPr>
          <p:nvPr/>
        </p:nvCxnSpPr>
        <p:spPr>
          <a:xfrm>
            <a:off x="2790867" y="373497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6592D1DE-8A56-F442-A1B0-C44D5C40CC43}"/>
              </a:ext>
            </a:extLst>
          </p:cNvPr>
          <p:cNvCxnSpPr>
            <a:cxnSpLocks/>
          </p:cNvCxnSpPr>
          <p:nvPr/>
        </p:nvCxnSpPr>
        <p:spPr>
          <a:xfrm>
            <a:off x="491776" y="375660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F6888856-56C0-8477-BD6C-1AD182C79E34}"/>
              </a:ext>
            </a:extLst>
          </p:cNvPr>
          <p:cNvCxnSpPr>
            <a:cxnSpLocks/>
          </p:cNvCxnSpPr>
          <p:nvPr/>
        </p:nvCxnSpPr>
        <p:spPr>
          <a:xfrm flipV="1">
            <a:off x="2711601" y="318767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E48D72DD-36E5-E640-076D-2D3ABD490757}"/>
              </a:ext>
            </a:extLst>
          </p:cNvPr>
          <p:cNvCxnSpPr>
            <a:cxnSpLocks/>
          </p:cNvCxnSpPr>
          <p:nvPr/>
        </p:nvCxnSpPr>
        <p:spPr>
          <a:xfrm flipV="1">
            <a:off x="651616" y="421873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EF314AF3-30E4-2904-6AC1-244F4912B2CC}"/>
              </a:ext>
            </a:extLst>
          </p:cNvPr>
          <p:cNvCxnSpPr>
            <a:cxnSpLocks/>
          </p:cNvCxnSpPr>
          <p:nvPr/>
        </p:nvCxnSpPr>
        <p:spPr>
          <a:xfrm flipV="1">
            <a:off x="1012246" y="456371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C947673E-4B59-E5BD-689E-6D7DC482B43E}"/>
              </a:ext>
            </a:extLst>
          </p:cNvPr>
          <p:cNvCxnSpPr>
            <a:cxnSpLocks/>
          </p:cNvCxnSpPr>
          <p:nvPr/>
        </p:nvCxnSpPr>
        <p:spPr>
          <a:xfrm flipV="1">
            <a:off x="2415756" y="272139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" name="Group 30">
            <a:extLst>
              <a:ext uri="{FF2B5EF4-FFF2-40B4-BE49-F238E27FC236}">
                <a16:creationId xmlns:a16="http://schemas.microsoft.com/office/drawing/2014/main" id="{EC00E6AB-3868-1159-C0D1-FAFC6E49BBFE}"/>
              </a:ext>
            </a:extLst>
          </p:cNvPr>
          <p:cNvGrpSpPr>
            <a:grpSpLocks/>
          </p:cNvGrpSpPr>
          <p:nvPr/>
        </p:nvGrpSpPr>
        <p:grpSpPr bwMode="auto">
          <a:xfrm>
            <a:off x="1764973" y="2652500"/>
            <a:ext cx="7938" cy="2208212"/>
            <a:chOff x="6948614" y="3503140"/>
            <a:chExt cx="7930" cy="2208694"/>
          </a:xfrm>
        </p:grpSpPr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CB5077A3-D261-E3D5-4235-9245AFB9106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4250247F-F6DF-FB22-0ACC-1015759D93E2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TextBox 34">
            <a:extLst>
              <a:ext uri="{FF2B5EF4-FFF2-40B4-BE49-F238E27FC236}">
                <a16:creationId xmlns:a16="http://schemas.microsoft.com/office/drawing/2014/main" id="{13853243-8790-6765-0C33-E8097F076138}"/>
              </a:ext>
            </a:extLst>
          </p:cNvPr>
          <p:cNvSpPr txBox="1"/>
          <p:nvPr/>
        </p:nvSpPr>
        <p:spPr>
          <a:xfrm>
            <a:off x="556040" y="175522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  <p:pic>
        <p:nvPicPr>
          <p:cNvPr id="6" name="Picture 5" descr="Icon&#10;&#10;Description automatically generated">
            <a:extLst>
              <a:ext uri="{FF2B5EF4-FFF2-40B4-BE49-F238E27FC236}">
                <a16:creationId xmlns:a16="http://schemas.microsoft.com/office/drawing/2014/main" id="{AFA123C3-D22D-7DEC-63DE-F246848452E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42910" y="1503648"/>
            <a:ext cx="2816827" cy="4752127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23D6AAF1-BBAB-E6B9-1E6A-2FE456CB7B1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95976" y="1963330"/>
            <a:ext cx="2880671" cy="3797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1. 	individual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2.	lightning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3.	nuisance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4.	persuade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5.	privilege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6.	queue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7.	recognise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8.	rhyme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60FEAAD9-C0D4-CE5C-2EA2-B3C08BDAA6B8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76647" y="1963330"/>
            <a:ext cx="3061461" cy="33362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9. 	rhythm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10.	sincere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11.	stomach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12.	twelfth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13.	yacht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14.	foreign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15.	naughty</a:t>
            </a:r>
          </a:p>
        </p:txBody>
      </p:sp>
    </p:spTree>
    <p:extLst>
      <p:ext uri="{BB962C8B-B14F-4D97-AF65-F5344CB8AC3E}">
        <p14:creationId xmlns:p14="http://schemas.microsoft.com/office/powerpoint/2010/main" val="1067647781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5751194D-481E-9C5D-7FA7-4F13A3F54E6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5" name="Picture 4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AEDAD691-208A-0D7D-25BA-7AEC5B59A79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625400" y="4217426"/>
            <a:ext cx="2049449" cy="2640574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956262720"/>
              </p:ext>
            </p:extLst>
          </p:nvPr>
        </p:nvGraphicFramePr>
        <p:xfrm>
          <a:off x="3009494" y="597746"/>
          <a:ext cx="6173010" cy="50224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86505">
                  <a:extLst>
                    <a:ext uri="{9D8B030D-6E8A-4147-A177-3AD203B41FA5}">
                      <a16:colId xmlns:a16="http://schemas.microsoft.com/office/drawing/2014/main" val="100053916"/>
                    </a:ext>
                  </a:extLst>
                </a:gridCol>
                <a:gridCol w="3086505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</a:tblGrid>
              <a:tr h="541867">
                <a:tc>
                  <a:txBody>
                    <a:bodyPr/>
                    <a:lstStyle/>
                    <a:p>
                      <a:r>
                        <a:rPr lang="en-GB" dirty="0"/>
                        <a:t>Activity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Game Code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Learn game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SY5T3BW4L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27501023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Practise game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SY5T3BW4P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75912010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Snake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SY5T3BW4S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35253869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Frogger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SY5T3BW4F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80849814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Anagram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SY5T3BW4A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53888042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Sailing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SY5T3BW4Sa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39806352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Feast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SY5T3BW4Fe 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294148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37964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2.59259E-6 L -0.26094 -0.0129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047" y="-64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9F140D01-13B0-9A63-0A69-B4A50F8001D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65" y="0"/>
            <a:ext cx="12178469" cy="6858000"/>
          </a:xfrm>
          <a:prstGeom prst="rect">
            <a:avLst/>
          </a:prstGeom>
        </p:spPr>
      </p:pic>
      <p:pic>
        <p:nvPicPr>
          <p:cNvPr id="7" name="Picture 6" descr="A picture containing text&#10;&#10;Description automatically generated">
            <a:extLst>
              <a:ext uri="{FF2B5EF4-FFF2-40B4-BE49-F238E27FC236}">
                <a16:creationId xmlns:a16="http://schemas.microsoft.com/office/drawing/2014/main" id="{3272B443-8A68-CB92-FD81-22B57A70FF8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389437" y="3806660"/>
            <a:ext cx="2556073" cy="1424548"/>
          </a:xfrm>
          <a:prstGeom prst="rect">
            <a:avLst/>
          </a:prstGeom>
        </p:spPr>
      </p:pic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1F8B6A57-F0A6-1B00-BC05-192EE1007A71}"/>
              </a:ext>
            </a:extLst>
          </p:cNvPr>
          <p:cNvSpPr/>
          <p:nvPr/>
        </p:nvSpPr>
        <p:spPr>
          <a:xfrm>
            <a:off x="2139518" y="1660124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573434"/>
            <a:ext cx="8709891" cy="870533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  <a:latin typeface="+mj-lt"/>
              </a:rPr>
              <a:t>Here are this week’s spellings to practise: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4A98FF5-4F3C-D9B6-7AF1-1894F09399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82910" y="1818400"/>
            <a:ext cx="2880671" cy="3797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1. 	individual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2.	lightning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3.	nuisance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4.	persuade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5.	privilege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6.	queue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7.	recognise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8.	rhyme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904D6C1-734D-0AB9-F629-AB913652AE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63581" y="1818400"/>
            <a:ext cx="3061461" cy="33362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9. 	rhythm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10.	sincere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11.	stomach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12.	twelfth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13.	yacht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14.	foreign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15.	naughty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491F84E3-8AE7-2E38-FB28-C6FDEB3051A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0381" y="-280644"/>
            <a:ext cx="1562456" cy="257868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Rectangle: Rounded Corners 1">
            <a:hlinkClick r:id="rId5"/>
            <a:extLst>
              <a:ext uri="{FF2B5EF4-FFF2-40B4-BE49-F238E27FC236}">
                <a16:creationId xmlns:a16="http://schemas.microsoft.com/office/drawing/2014/main" id="{300F668A-CF7A-0084-D3C0-B88730085150}"/>
              </a:ext>
            </a:extLst>
          </p:cNvPr>
          <p:cNvSpPr/>
          <p:nvPr/>
        </p:nvSpPr>
        <p:spPr>
          <a:xfrm>
            <a:off x="8941591" y="5524105"/>
            <a:ext cx="3064887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</a:t>
            </a:r>
            <a:br>
              <a:rPr lang="en-GB" sz="2400" b="1" dirty="0">
                <a:solidFill>
                  <a:schemeClr val="bg1"/>
                </a:solidFill>
              </a:rPr>
            </a:br>
            <a:r>
              <a:rPr lang="en-GB" sz="2400" b="1" dirty="0">
                <a:solidFill>
                  <a:schemeClr val="bg1"/>
                </a:solidFill>
              </a:rPr>
              <a:t>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3.7037E-6 L 1.29115 0.3412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557" y="1706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ackground pattern&#10;&#10;Description automatically generated">
            <a:extLst>
              <a:ext uri="{FF2B5EF4-FFF2-40B4-BE49-F238E27FC236}">
                <a16:creationId xmlns:a16="http://schemas.microsoft.com/office/drawing/2014/main" id="{7BCF2DFE-86A8-E05E-9CE8-639CED04855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1840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Are you visiting a foreign country this year?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3901796" y="3167873"/>
            <a:ext cx="639839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chemeClr val="bg1"/>
                </a:solidFill>
              </a:rPr>
              <a:t>foreign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4F69C96F-8227-A171-9315-B777F0A5BCC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0024" y="1663844"/>
            <a:ext cx="4342450" cy="405144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9B7A79EE-5BC9-1239-6101-A18A3A5890CA}"/>
              </a:ext>
            </a:extLst>
          </p:cNvPr>
          <p:cNvSpPr txBox="1"/>
          <p:nvPr/>
        </p:nvSpPr>
        <p:spPr>
          <a:xfrm>
            <a:off x="5366888" y="4306646"/>
            <a:ext cx="6145843" cy="646331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gn making the /n/ sound.</a:t>
            </a:r>
          </a:p>
          <a:p>
            <a:r>
              <a:rPr lang="en-GB" u="sng" dirty="0">
                <a:solidFill>
                  <a:schemeClr val="bg1"/>
                </a:solidFill>
              </a:rPr>
              <a:t>ei</a:t>
            </a:r>
            <a:r>
              <a:rPr lang="en-GB" dirty="0">
                <a:solidFill>
                  <a:schemeClr val="bg1"/>
                </a:solidFill>
              </a:rPr>
              <a:t> yet there’s no </a:t>
            </a:r>
            <a:r>
              <a:rPr lang="en-GB" u="sng" dirty="0">
                <a:solidFill>
                  <a:schemeClr val="bg1"/>
                </a:solidFill>
              </a:rPr>
              <a:t>c before</a:t>
            </a:r>
            <a:r>
              <a:rPr lang="en-GB" dirty="0">
                <a:solidFill>
                  <a:schemeClr val="bg1"/>
                </a:solidFill>
              </a:rPr>
              <a:t>!</a:t>
            </a:r>
            <a:endParaRPr lang="en-GB" dirty="0">
              <a:solidFill>
                <a:schemeClr val="bg1"/>
              </a:solidFill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14639639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Background pattern&#10;&#10;Description automatically generated">
            <a:extLst>
              <a:ext uri="{FF2B5EF4-FFF2-40B4-BE49-F238E27FC236}">
                <a16:creationId xmlns:a16="http://schemas.microsoft.com/office/drawing/2014/main" id="{4BEEA5AF-AA4D-ADFA-82D3-D6D937A6D15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859589" cy="502024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I made individual pots of pudding.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413E6E0-E89A-CC94-53CD-E645EE78968F}"/>
              </a:ext>
            </a:extLst>
          </p:cNvPr>
          <p:cNvSpPr txBox="1"/>
          <p:nvPr/>
        </p:nvSpPr>
        <p:spPr>
          <a:xfrm>
            <a:off x="4574409" y="3037781"/>
            <a:ext cx="539195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individual</a:t>
            </a:r>
            <a:endParaRPr lang="en-GB" sz="8000" b="1" u="sng" dirty="0">
              <a:solidFill>
                <a:srgbClr val="FFFF00"/>
              </a:solidFill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5B13E147-5B28-EE05-E7FA-5AC34ACF4C7D}"/>
              </a:ext>
            </a:extLst>
          </p:cNvPr>
          <p:cNvSpPr txBox="1">
            <a:spLocks/>
          </p:cNvSpPr>
          <p:nvPr/>
        </p:nvSpPr>
        <p:spPr>
          <a:xfrm>
            <a:off x="4992248" y="4229988"/>
            <a:ext cx="4556279" cy="1293338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How many and which vowels are in this word?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3083C170-2DD3-02C9-FE84-6A0FB64A0C3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137" y="1923879"/>
            <a:ext cx="5512498" cy="43462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87581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Diagram&#10;&#10;Description automatically generated">
            <a:extLst>
              <a:ext uri="{FF2B5EF4-FFF2-40B4-BE49-F238E27FC236}">
                <a16:creationId xmlns:a16="http://schemas.microsoft.com/office/drawing/2014/main" id="{6887A682-4E82-EA23-C7AC-2487D8DDE9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8756" cy="5020243"/>
          </a:xfrm>
          <a:prstGeom prst="roundRect">
            <a:avLst/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I heard the thunder and saw the lightning flash.</a:t>
            </a:r>
          </a:p>
        </p:txBody>
      </p:sp>
      <p:pic>
        <p:nvPicPr>
          <p:cNvPr id="6" name="Picture 5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2CB92B33-9A85-31AC-FB4D-9BBEA35CFBE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2353" y="2238102"/>
            <a:ext cx="3352392" cy="4319326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5AC4FC74-6351-7045-6D6B-949E25C65E9D}"/>
              </a:ext>
            </a:extLst>
          </p:cNvPr>
          <p:cNvSpPr txBox="1"/>
          <p:nvPr/>
        </p:nvSpPr>
        <p:spPr>
          <a:xfrm>
            <a:off x="3956100" y="2677053"/>
            <a:ext cx="617904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lightning</a:t>
            </a:r>
            <a:endParaRPr lang="en-GB" sz="8000" dirty="0">
              <a:solidFill>
                <a:srgbClr val="FFFF00"/>
              </a:solidFill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D415AA49-E8B1-7D25-4DBA-5DE7BBD90B6A}"/>
              </a:ext>
            </a:extLst>
          </p:cNvPr>
          <p:cNvSpPr txBox="1">
            <a:spLocks/>
          </p:cNvSpPr>
          <p:nvPr/>
        </p:nvSpPr>
        <p:spPr>
          <a:xfrm>
            <a:off x="4921359" y="4272700"/>
            <a:ext cx="4556279" cy="1293338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Spot the interloper between light and ing!</a:t>
            </a:r>
          </a:p>
        </p:txBody>
      </p:sp>
    </p:spTree>
    <p:extLst>
      <p:ext uri="{BB962C8B-B14F-4D97-AF65-F5344CB8AC3E}">
        <p14:creationId xmlns:p14="http://schemas.microsoft.com/office/powerpoint/2010/main" val="31274775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Diagram&#10;&#10;Description automatically generated">
            <a:extLst>
              <a:ext uri="{FF2B5EF4-FFF2-40B4-BE49-F238E27FC236}">
                <a16:creationId xmlns:a16="http://schemas.microsoft.com/office/drawing/2014/main" id="{6887A682-4E82-EA23-C7AC-2487D8DDE9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8756" cy="502024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naughty boy was in trouble again. </a:t>
            </a:r>
          </a:p>
        </p:txBody>
      </p:sp>
      <p:pic>
        <p:nvPicPr>
          <p:cNvPr id="6" name="Picture 5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2CB92B33-9A85-31AC-FB4D-9BBEA35CFBE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81866" y="2786743"/>
            <a:ext cx="2683246" cy="345717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5AC4FC74-6351-7045-6D6B-949E25C65E9D}"/>
              </a:ext>
            </a:extLst>
          </p:cNvPr>
          <p:cNvSpPr txBox="1"/>
          <p:nvPr/>
        </p:nvSpPr>
        <p:spPr>
          <a:xfrm>
            <a:off x="4063722" y="2677053"/>
            <a:ext cx="617904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naughty</a:t>
            </a:r>
            <a:endParaRPr lang="en-GB" sz="8000" dirty="0">
              <a:solidFill>
                <a:srgbClr val="FFFF00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53BCCE-D40F-B357-4B71-CC3D78F85910}"/>
              </a:ext>
            </a:extLst>
          </p:cNvPr>
          <p:cNvSpPr txBox="1"/>
          <p:nvPr/>
        </p:nvSpPr>
        <p:spPr>
          <a:xfrm>
            <a:off x="5184010" y="3815826"/>
            <a:ext cx="6145843" cy="369332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What sound does the </a:t>
            </a:r>
            <a:r>
              <a:rPr lang="en-GB" u="sng" dirty="0">
                <a:solidFill>
                  <a:schemeClr val="bg1"/>
                </a:solidFill>
              </a:rPr>
              <a:t>au</a:t>
            </a:r>
            <a:r>
              <a:rPr lang="en-GB" dirty="0">
                <a:solidFill>
                  <a:schemeClr val="bg1"/>
                </a:solidFill>
              </a:rPr>
              <a:t> digraph make?</a:t>
            </a:r>
          </a:p>
        </p:txBody>
      </p:sp>
    </p:spTree>
    <p:extLst>
      <p:ext uri="{BB962C8B-B14F-4D97-AF65-F5344CB8AC3E}">
        <p14:creationId xmlns:p14="http://schemas.microsoft.com/office/powerpoint/2010/main" val="18734810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33DAB57C-7F21-A9F6-B8A6-16078AF15C9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03132" cy="502024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Scrambler is a real nuisance.</a:t>
            </a:r>
          </a:p>
        </p:txBody>
      </p:sp>
      <p:pic>
        <p:nvPicPr>
          <p:cNvPr id="4" name="Picture 3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2A68541A-0284-3457-5963-DC8A0FCA20F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9079" y="2139885"/>
            <a:ext cx="3652921" cy="4718115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4D4183DE-8563-A637-452D-D7079BF532BB}"/>
              </a:ext>
            </a:extLst>
          </p:cNvPr>
          <p:cNvSpPr txBox="1"/>
          <p:nvPr/>
        </p:nvSpPr>
        <p:spPr>
          <a:xfrm>
            <a:off x="1961836" y="2495067"/>
            <a:ext cx="654240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nuisance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71033021-E156-42E9-20B5-707F94587E84}"/>
              </a:ext>
            </a:extLst>
          </p:cNvPr>
          <p:cNvSpPr txBox="1">
            <a:spLocks/>
          </p:cNvSpPr>
          <p:nvPr/>
        </p:nvSpPr>
        <p:spPr>
          <a:xfrm>
            <a:off x="2876522" y="3852273"/>
            <a:ext cx="4556279" cy="1293338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Can you see how the /u/ sound is spelled?</a:t>
            </a:r>
          </a:p>
        </p:txBody>
      </p:sp>
    </p:spTree>
    <p:extLst>
      <p:ext uri="{BB962C8B-B14F-4D97-AF65-F5344CB8AC3E}">
        <p14:creationId xmlns:p14="http://schemas.microsoft.com/office/powerpoint/2010/main" val="10834199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2006</Words>
  <Application>Microsoft Office PowerPoint</Application>
  <PresentationFormat>Widescreen</PresentationFormat>
  <Paragraphs>1021</Paragraphs>
  <Slides>46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46</vt:i4>
      </vt:variant>
    </vt:vector>
  </HeadingPairs>
  <TitlesOfParts>
    <vt:vector size="49" baseType="lpstr">
      <vt:lpstr>Arial</vt:lpstr>
      <vt:lpstr>Andika</vt:lpstr>
      <vt:lpstr>Office Theme</vt:lpstr>
      <vt:lpstr> How to Use this PowerPoint</vt:lpstr>
      <vt:lpstr>Scrambler has been scrambling!</vt:lpstr>
      <vt:lpstr>Word List 2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Can you spot the spelling mistakes?</vt:lpstr>
      <vt:lpstr>Can you spot the spelling mistakes?</vt:lpstr>
      <vt:lpstr>Below are this week’s spellings.   You have 2 minutes to memorise all the words!</vt:lpstr>
      <vt:lpstr>How many can you remember?</vt:lpstr>
      <vt:lpstr>How many did you remember?</vt:lpstr>
      <vt:lpstr>PowerPoint Presentation</vt:lpstr>
      <vt:lpstr>Here are this week’s spellings to practise: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53</cp:revision>
  <dcterms:created xsi:type="dcterms:W3CDTF">2022-05-31T09:42:07Z</dcterms:created>
  <dcterms:modified xsi:type="dcterms:W3CDTF">2025-12-09T09:45:46Z</dcterms:modified>
</cp:coreProperties>
</file>