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sldIdLst>
    <p:sldId id="390" r:id="rId2"/>
    <p:sldId id="404" r:id="rId3"/>
    <p:sldId id="274" r:id="rId4"/>
    <p:sldId id="260" r:id="rId5"/>
    <p:sldId id="381" r:id="rId6"/>
    <p:sldId id="382" r:id="rId7"/>
    <p:sldId id="374" r:id="rId8"/>
    <p:sldId id="380" r:id="rId9"/>
    <p:sldId id="376" r:id="rId10"/>
    <p:sldId id="377" r:id="rId11"/>
    <p:sldId id="378" r:id="rId12"/>
    <p:sldId id="379" r:id="rId13"/>
    <p:sldId id="261" r:id="rId14"/>
    <p:sldId id="262" r:id="rId15"/>
    <p:sldId id="266" r:id="rId16"/>
    <p:sldId id="270" r:id="rId17"/>
    <p:sldId id="267" r:id="rId18"/>
    <p:sldId id="365" r:id="rId19"/>
    <p:sldId id="383" r:id="rId20"/>
    <p:sldId id="363" r:id="rId21"/>
    <p:sldId id="277" r:id="rId22"/>
  </p:sldIdLst>
  <p:sldSz cx="12192000" cy="6858000"/>
  <p:notesSz cx="6858000" cy="9144000"/>
  <p:embeddedFontLst>
    <p:embeddedFont>
      <p:font typeface="Andika" panose="02000000000000000000" pitchFamily="2" charset="0"/>
      <p:regular r:id="rId23"/>
      <p:bold r:id="rId24"/>
      <p:italic r:id="rId25"/>
      <p:boldItalic r:id="rId26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0579E98-6244-480D-9726-8E50FF4355EB}" v="2" dt="2025-12-09T09:45:33.98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68" d="100"/>
          <a:sy n="68" d="100"/>
        </p:scale>
        <p:origin x="1068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4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3.fntdata"/><Relationship Id="rId33" Type="http://schemas.microsoft.com/office/2018/10/relationships/authors" Target="author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2.fntdata"/><Relationship Id="rId32" Type="http://schemas.microsoft.com/office/2015/10/relationships/revisionInfo" Target="revisionInfo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1.fntdata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microsoft.com/office/2016/11/relationships/changesInfo" Target="changesInfos/changesInfo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addSld delSld modSld">
      <pc:chgData name="Glen Jones" userId="e846aaca-4b24-4b13-b0d0-f2308e16b284" providerId="ADAL" clId="{ED47ACC3-9597-4D89-A1DC-43CF280EF274}" dt="2025-12-09T09:45:33.987" v="2"/>
      <pc:docMkLst>
        <pc:docMk/>
      </pc:docMkLst>
      <pc:sldChg chg="addSp modSp modAnim">
        <pc:chgData name="Glen Jones" userId="e846aaca-4b24-4b13-b0d0-f2308e16b284" providerId="ADAL" clId="{ED47ACC3-9597-4D89-A1DC-43CF280EF274}" dt="2025-12-09T09:45:33.987" v="2"/>
        <pc:sldMkLst>
          <pc:docMk/>
          <pc:sldMk cId="0" sldId="277"/>
        </pc:sldMkLst>
        <pc:spChg chg="add mod">
          <ac:chgData name="Glen Jones" userId="e846aaca-4b24-4b13-b0d0-f2308e16b284" providerId="ADAL" clId="{ED47ACC3-9597-4D89-A1DC-43CF280EF274}" dt="2025-12-09T09:45:33.987" v="2"/>
          <ac:spMkLst>
            <pc:docMk/>
            <pc:sldMk cId="0" sldId="277"/>
            <ac:spMk id="2" creationId="{1CC7DF6E-4B1D-3795-0D52-C20E21B22A9D}"/>
          </ac:spMkLst>
        </pc:spChg>
      </pc:sldChg>
      <pc:sldChg chg="del">
        <pc:chgData name="Glen Jones" userId="e846aaca-4b24-4b13-b0d0-f2308e16b284" providerId="ADAL" clId="{ED47ACC3-9597-4D89-A1DC-43CF280EF274}" dt="2025-12-09T09:43:37.280" v="1" actId="47"/>
        <pc:sldMkLst>
          <pc:docMk/>
          <pc:sldMk cId="2355754654" sldId="359"/>
        </pc:sldMkLst>
      </pc:sldChg>
      <pc:sldChg chg="add">
        <pc:chgData name="Glen Jones" userId="e846aaca-4b24-4b13-b0d0-f2308e16b284" providerId="ADAL" clId="{ED47ACC3-9597-4D89-A1DC-43CF280EF274}" dt="2025-12-09T09:43:36.052" v="0"/>
        <pc:sldMkLst>
          <pc:docMk/>
          <pc:sldMk cId="2515382227" sldId="390"/>
        </pc:sldMkLst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09/12/2025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09/12/2025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09/12/2025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/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441840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09/12/2025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09/12/2025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09/12/2025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09/12/2025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09/12/2025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09/12/2025</a:t>
            </a:fld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09/12/2025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09/12/2025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09/12/2025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iagram&#10;&#10;Description automatically generated">
            <a:extLst>
              <a:ext uri="{FF2B5EF4-FFF2-40B4-BE49-F238E27FC236}">
                <a16:creationId xmlns:a16="http://schemas.microsoft.com/office/drawing/2014/main" id="{E8CFF44C-56B5-9BAD-F711-8E7073B915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5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515382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attern of viking symbols&#10;&#10;Description automatically generated">
            <a:extLst>
              <a:ext uri="{FF2B5EF4-FFF2-40B4-BE49-F238E27FC236}">
                <a16:creationId xmlns:a16="http://schemas.microsoft.com/office/drawing/2014/main" id="{2A93BF97-673A-106C-D392-58E0B7AB4DBE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05050" y="482745"/>
            <a:ext cx="7581900" cy="90603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 fontScale="92500"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Which words are synonyms?</a:t>
            </a:r>
          </a:p>
        </p:txBody>
      </p:sp>
      <p:pic>
        <p:nvPicPr>
          <p:cNvPr id="7" name="Picture 6" descr="A picture containing wheel&#10;&#10;Description automatically generated">
            <a:extLst>
              <a:ext uri="{FF2B5EF4-FFF2-40B4-BE49-F238E27FC236}">
                <a16:creationId xmlns:a16="http://schemas.microsoft.com/office/drawing/2014/main" id="{A82C2FEB-EE39-CD09-539A-CAC1699C4B2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60237" y="1129388"/>
            <a:ext cx="3344348" cy="3120228"/>
          </a:xfrm>
          <a:prstGeom prst="rect">
            <a:avLst/>
          </a:prstGeom>
        </p:spPr>
      </p:pic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0800837F-15A0-A485-1C57-276C1A9FB6FD}"/>
              </a:ext>
            </a:extLst>
          </p:cNvPr>
          <p:cNvSpPr txBox="1">
            <a:spLocks/>
          </p:cNvSpPr>
          <p:nvPr/>
        </p:nvSpPr>
        <p:spPr>
          <a:xfrm>
            <a:off x="1990164" y="4100189"/>
            <a:ext cx="8211671" cy="90603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4400" dirty="0">
                <a:solidFill>
                  <a:schemeClr val="bg1"/>
                </a:solidFill>
              </a:rPr>
              <a:t>Aloud and audibly are synonyms.</a:t>
            </a:r>
            <a:endParaRPr lang="en-GB" sz="4400" b="1" u="sng" dirty="0">
              <a:solidFill>
                <a:schemeClr val="bg1"/>
              </a:solidFill>
            </a:endParaRPr>
          </a:p>
        </p:txBody>
      </p:sp>
      <p:pic>
        <p:nvPicPr>
          <p:cNvPr id="11" name="Picture 10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5B4FDD6A-AEE9-92AE-0978-6568267B5A2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44009" y="1067841"/>
            <a:ext cx="2305182" cy="2977375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13" name="Title 1">
            <a:extLst>
              <a:ext uri="{FF2B5EF4-FFF2-40B4-BE49-F238E27FC236}">
                <a16:creationId xmlns:a16="http://schemas.microsoft.com/office/drawing/2014/main" id="{633047C0-1C8C-C731-D83A-FD58921E07DB}"/>
              </a:ext>
            </a:extLst>
          </p:cNvPr>
          <p:cNvSpPr txBox="1">
            <a:spLocks/>
          </p:cNvSpPr>
          <p:nvPr/>
        </p:nvSpPr>
        <p:spPr>
          <a:xfrm>
            <a:off x="6601544" y="1862001"/>
            <a:ext cx="2160000" cy="729570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allowed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8A01C338-5994-288E-35A6-A9C433CF8AE5}"/>
              </a:ext>
            </a:extLst>
          </p:cNvPr>
          <p:cNvSpPr txBox="1">
            <a:spLocks/>
          </p:cNvSpPr>
          <p:nvPr/>
        </p:nvSpPr>
        <p:spPr>
          <a:xfrm>
            <a:off x="3459079" y="2843307"/>
            <a:ext cx="2160000" cy="729569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banned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F92A2919-C564-924F-E6D9-6CCF601BDCA6}"/>
              </a:ext>
            </a:extLst>
          </p:cNvPr>
          <p:cNvSpPr txBox="1">
            <a:spLocks/>
          </p:cNvSpPr>
          <p:nvPr/>
        </p:nvSpPr>
        <p:spPr>
          <a:xfrm>
            <a:off x="6601544" y="2843307"/>
            <a:ext cx="2160000" cy="729569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audibly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95C9FE9C-49B5-E201-B6ED-30FECCD28E50}"/>
              </a:ext>
            </a:extLst>
          </p:cNvPr>
          <p:cNvSpPr txBox="1">
            <a:spLocks/>
          </p:cNvSpPr>
          <p:nvPr/>
        </p:nvSpPr>
        <p:spPr>
          <a:xfrm>
            <a:off x="3459079" y="1861124"/>
            <a:ext cx="2160000" cy="729569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aloud</a:t>
            </a:r>
          </a:p>
        </p:txBody>
      </p:sp>
      <p:sp>
        <p:nvSpPr>
          <p:cNvPr id="5" name="Arrow: Up-Down 4">
            <a:extLst>
              <a:ext uri="{FF2B5EF4-FFF2-40B4-BE49-F238E27FC236}">
                <a16:creationId xmlns:a16="http://schemas.microsoft.com/office/drawing/2014/main" id="{F0CAFE56-4201-13C7-2D91-EDF899F2882D}"/>
              </a:ext>
            </a:extLst>
          </p:cNvPr>
          <p:cNvSpPr/>
          <p:nvPr/>
        </p:nvSpPr>
        <p:spPr>
          <a:xfrm rot="17584188">
            <a:off x="5829519" y="1872649"/>
            <a:ext cx="374968" cy="1592635"/>
          </a:xfrm>
          <a:prstGeom prst="upDown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632836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3" grpId="0" animBg="1"/>
      <p:bldP spid="1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attern of viking symbols&#10;&#10;Description automatically generated">
            <a:extLst>
              <a:ext uri="{FF2B5EF4-FFF2-40B4-BE49-F238E27FC236}">
                <a16:creationId xmlns:a16="http://schemas.microsoft.com/office/drawing/2014/main" id="{2A93BF97-673A-106C-D392-58E0B7AB4DBE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05050" y="482745"/>
            <a:ext cx="7581900" cy="90603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 fontScale="92500"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Which words are synonyms?</a:t>
            </a:r>
          </a:p>
        </p:txBody>
      </p:sp>
      <p:pic>
        <p:nvPicPr>
          <p:cNvPr id="7" name="Picture 6" descr="A picture containing wheel&#10;&#10;Description automatically generated">
            <a:extLst>
              <a:ext uri="{FF2B5EF4-FFF2-40B4-BE49-F238E27FC236}">
                <a16:creationId xmlns:a16="http://schemas.microsoft.com/office/drawing/2014/main" id="{A82C2FEB-EE39-CD09-539A-CAC1699C4B2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60237" y="1129388"/>
            <a:ext cx="3344348" cy="3120228"/>
          </a:xfrm>
          <a:prstGeom prst="rect">
            <a:avLst/>
          </a:prstGeom>
        </p:spPr>
      </p:pic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0800837F-15A0-A485-1C57-276C1A9FB6FD}"/>
              </a:ext>
            </a:extLst>
          </p:cNvPr>
          <p:cNvSpPr txBox="1">
            <a:spLocks/>
          </p:cNvSpPr>
          <p:nvPr/>
        </p:nvSpPr>
        <p:spPr>
          <a:xfrm>
            <a:off x="1990164" y="4100189"/>
            <a:ext cx="8211671" cy="90603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4400" dirty="0">
                <a:solidFill>
                  <a:schemeClr val="bg1"/>
                </a:solidFill>
              </a:rPr>
              <a:t>Island and isle are synonyms.</a:t>
            </a:r>
            <a:endParaRPr lang="en-GB" sz="4400" b="1" u="sng" dirty="0">
              <a:solidFill>
                <a:schemeClr val="bg1"/>
              </a:solidFill>
            </a:endParaRPr>
          </a:p>
        </p:txBody>
      </p:sp>
      <p:pic>
        <p:nvPicPr>
          <p:cNvPr id="11" name="Picture 10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5B4FDD6A-AEE9-92AE-0978-6568267B5A2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44009" y="1067841"/>
            <a:ext cx="2305182" cy="2977375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13" name="Title 1">
            <a:extLst>
              <a:ext uri="{FF2B5EF4-FFF2-40B4-BE49-F238E27FC236}">
                <a16:creationId xmlns:a16="http://schemas.microsoft.com/office/drawing/2014/main" id="{633047C0-1C8C-C731-D83A-FD58921E07DB}"/>
              </a:ext>
            </a:extLst>
          </p:cNvPr>
          <p:cNvSpPr txBox="1">
            <a:spLocks/>
          </p:cNvSpPr>
          <p:nvPr/>
        </p:nvSpPr>
        <p:spPr>
          <a:xfrm>
            <a:off x="6601544" y="1862001"/>
            <a:ext cx="2160000" cy="729570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altar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8A01C338-5994-288E-35A6-A9C433CF8AE5}"/>
              </a:ext>
            </a:extLst>
          </p:cNvPr>
          <p:cNvSpPr txBox="1">
            <a:spLocks/>
          </p:cNvSpPr>
          <p:nvPr/>
        </p:nvSpPr>
        <p:spPr>
          <a:xfrm>
            <a:off x="3459079" y="2843307"/>
            <a:ext cx="2160000" cy="729569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isle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F92A2919-C564-924F-E6D9-6CCF601BDCA6}"/>
              </a:ext>
            </a:extLst>
          </p:cNvPr>
          <p:cNvSpPr txBox="1">
            <a:spLocks/>
          </p:cNvSpPr>
          <p:nvPr/>
        </p:nvSpPr>
        <p:spPr>
          <a:xfrm>
            <a:off x="6601544" y="2843307"/>
            <a:ext cx="2160000" cy="729569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aisle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95C9FE9C-49B5-E201-B6ED-30FECCD28E50}"/>
              </a:ext>
            </a:extLst>
          </p:cNvPr>
          <p:cNvSpPr txBox="1">
            <a:spLocks/>
          </p:cNvSpPr>
          <p:nvPr/>
        </p:nvSpPr>
        <p:spPr>
          <a:xfrm>
            <a:off x="3459079" y="1861124"/>
            <a:ext cx="2160000" cy="729569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island</a:t>
            </a:r>
          </a:p>
        </p:txBody>
      </p:sp>
      <p:sp>
        <p:nvSpPr>
          <p:cNvPr id="5" name="Arrow: Up-Down 4">
            <a:extLst>
              <a:ext uri="{FF2B5EF4-FFF2-40B4-BE49-F238E27FC236}">
                <a16:creationId xmlns:a16="http://schemas.microsoft.com/office/drawing/2014/main" id="{F0CAFE56-4201-13C7-2D91-EDF899F2882D}"/>
              </a:ext>
            </a:extLst>
          </p:cNvPr>
          <p:cNvSpPr/>
          <p:nvPr/>
        </p:nvSpPr>
        <p:spPr>
          <a:xfrm>
            <a:off x="4306771" y="2451388"/>
            <a:ext cx="374968" cy="531224"/>
          </a:xfrm>
          <a:prstGeom prst="upDown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821337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3" grpId="0" animBg="1"/>
      <p:bldP spid="16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attern of viking symbols&#10;&#10;Description automatically generated">
            <a:extLst>
              <a:ext uri="{FF2B5EF4-FFF2-40B4-BE49-F238E27FC236}">
                <a16:creationId xmlns:a16="http://schemas.microsoft.com/office/drawing/2014/main" id="{2A93BF97-673A-106C-D392-58E0B7AB4DBE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05050" y="482745"/>
            <a:ext cx="7581900" cy="90603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 fontScale="92500"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Which words are synonyms?</a:t>
            </a:r>
          </a:p>
        </p:txBody>
      </p:sp>
      <p:pic>
        <p:nvPicPr>
          <p:cNvPr id="7" name="Picture 6" descr="A picture containing wheel&#10;&#10;Description automatically generated">
            <a:extLst>
              <a:ext uri="{FF2B5EF4-FFF2-40B4-BE49-F238E27FC236}">
                <a16:creationId xmlns:a16="http://schemas.microsoft.com/office/drawing/2014/main" id="{A82C2FEB-EE39-CD09-539A-CAC1699C4B2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60237" y="1129388"/>
            <a:ext cx="3344348" cy="3120228"/>
          </a:xfrm>
          <a:prstGeom prst="rect">
            <a:avLst/>
          </a:prstGeom>
        </p:spPr>
      </p:pic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0800837F-15A0-A485-1C57-276C1A9FB6FD}"/>
              </a:ext>
            </a:extLst>
          </p:cNvPr>
          <p:cNvSpPr txBox="1">
            <a:spLocks/>
          </p:cNvSpPr>
          <p:nvPr/>
        </p:nvSpPr>
        <p:spPr>
          <a:xfrm>
            <a:off x="1990164" y="4100189"/>
            <a:ext cx="8211671" cy="90603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4400" dirty="0">
                <a:solidFill>
                  <a:schemeClr val="bg1"/>
                </a:solidFill>
              </a:rPr>
              <a:t>Alter and change are synonyms.</a:t>
            </a:r>
            <a:endParaRPr lang="en-GB" sz="4400" b="1" u="sng" dirty="0">
              <a:solidFill>
                <a:schemeClr val="bg1"/>
              </a:solidFill>
            </a:endParaRPr>
          </a:p>
        </p:txBody>
      </p:sp>
      <p:pic>
        <p:nvPicPr>
          <p:cNvPr id="11" name="Picture 10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5B4FDD6A-AEE9-92AE-0978-6568267B5A2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44009" y="1067841"/>
            <a:ext cx="2305182" cy="2977375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13" name="Title 1">
            <a:extLst>
              <a:ext uri="{FF2B5EF4-FFF2-40B4-BE49-F238E27FC236}">
                <a16:creationId xmlns:a16="http://schemas.microsoft.com/office/drawing/2014/main" id="{633047C0-1C8C-C731-D83A-FD58921E07DB}"/>
              </a:ext>
            </a:extLst>
          </p:cNvPr>
          <p:cNvSpPr txBox="1">
            <a:spLocks/>
          </p:cNvSpPr>
          <p:nvPr/>
        </p:nvSpPr>
        <p:spPr>
          <a:xfrm>
            <a:off x="6601544" y="1862001"/>
            <a:ext cx="2160000" cy="729570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change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8A01C338-5994-288E-35A6-A9C433CF8AE5}"/>
              </a:ext>
            </a:extLst>
          </p:cNvPr>
          <p:cNvSpPr txBox="1">
            <a:spLocks/>
          </p:cNvSpPr>
          <p:nvPr/>
        </p:nvSpPr>
        <p:spPr>
          <a:xfrm>
            <a:off x="3459079" y="2843307"/>
            <a:ext cx="2160000" cy="729569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alter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F92A2919-C564-924F-E6D9-6CCF601BDCA6}"/>
              </a:ext>
            </a:extLst>
          </p:cNvPr>
          <p:cNvSpPr txBox="1">
            <a:spLocks/>
          </p:cNvSpPr>
          <p:nvPr/>
        </p:nvSpPr>
        <p:spPr>
          <a:xfrm>
            <a:off x="6601544" y="2843307"/>
            <a:ext cx="2160000" cy="729569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altar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95C9FE9C-49B5-E201-B6ED-30FECCD28E50}"/>
              </a:ext>
            </a:extLst>
          </p:cNvPr>
          <p:cNvSpPr txBox="1">
            <a:spLocks/>
          </p:cNvSpPr>
          <p:nvPr/>
        </p:nvSpPr>
        <p:spPr>
          <a:xfrm>
            <a:off x="3459079" y="1861124"/>
            <a:ext cx="2160000" cy="729569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church</a:t>
            </a:r>
          </a:p>
        </p:txBody>
      </p:sp>
      <p:sp>
        <p:nvSpPr>
          <p:cNvPr id="5" name="Arrow: Up-Down 4">
            <a:extLst>
              <a:ext uri="{FF2B5EF4-FFF2-40B4-BE49-F238E27FC236}">
                <a16:creationId xmlns:a16="http://schemas.microsoft.com/office/drawing/2014/main" id="{F0CAFE56-4201-13C7-2D91-EDF899F2882D}"/>
              </a:ext>
            </a:extLst>
          </p:cNvPr>
          <p:cNvSpPr/>
          <p:nvPr/>
        </p:nvSpPr>
        <p:spPr>
          <a:xfrm rot="3640734">
            <a:off x="5922829" y="2064382"/>
            <a:ext cx="374968" cy="1360210"/>
          </a:xfrm>
          <a:prstGeom prst="upDown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814249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6" grpId="0" animBg="1"/>
      <p:bldP spid="17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5D568B0D-0165-8B4F-7E33-7581947B1FB6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F1B1110-C629-FE80-0A76-74702CCE7DB3}"/>
              </a:ext>
            </a:extLst>
          </p:cNvPr>
          <p:cNvSpPr>
            <a:spLocks noGrp="1"/>
          </p:cNvSpPr>
          <p:nvPr>
            <p:ph type="title"/>
          </p:nvPr>
        </p:nvSpPr>
        <p:spPr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device or devise?</a:t>
            </a:r>
          </a:p>
        </p:txBody>
      </p:sp>
      <p:pic>
        <p:nvPicPr>
          <p:cNvPr id="6" name="Picture 5" descr="A close-up of a machine&#10;&#10;AI-generated content may be incorrect.">
            <a:extLst>
              <a:ext uri="{FF2B5EF4-FFF2-40B4-BE49-F238E27FC236}">
                <a16:creationId xmlns:a16="http://schemas.microsoft.com/office/drawing/2014/main" id="{2419266B-1A5F-EEA6-08D4-39BEE9B3B90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91479" y="2054100"/>
            <a:ext cx="5809041" cy="38778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632406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E7482861-BE20-A8F8-AE13-8B231E0F6A24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F1B1110-C629-FE80-0A76-74702CCE7DB3}"/>
              </a:ext>
            </a:extLst>
          </p:cNvPr>
          <p:cNvSpPr>
            <a:spLocks noGrp="1"/>
          </p:cNvSpPr>
          <p:nvPr>
            <p:ph type="title"/>
          </p:nvPr>
        </p:nvSpPr>
        <p:spPr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licence or license?</a:t>
            </a:r>
          </a:p>
        </p:txBody>
      </p:sp>
      <p:pic>
        <p:nvPicPr>
          <p:cNvPr id="5" name="Picture 4" descr="Close-up of a driver's license&#10;&#10;AI-generated content may be incorrect.">
            <a:extLst>
              <a:ext uri="{FF2B5EF4-FFF2-40B4-BE49-F238E27FC236}">
                <a16:creationId xmlns:a16="http://schemas.microsoft.com/office/drawing/2014/main" id="{2E736994-3927-B91F-5B73-38BDCA7FEA0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83079" y="1996322"/>
            <a:ext cx="6625841" cy="41878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101065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, background pattern&#10;&#10;Description automatically generated">
            <a:extLst>
              <a:ext uri="{FF2B5EF4-FFF2-40B4-BE49-F238E27FC236}">
                <a16:creationId xmlns:a16="http://schemas.microsoft.com/office/drawing/2014/main" id="{8A6500D3-A361-E7CB-B3E0-DC44864C5DAE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F1B1110-C629-FE80-0A76-74702CCE7DB3}"/>
              </a:ext>
            </a:extLst>
          </p:cNvPr>
          <p:cNvSpPr>
            <a:spLocks noGrp="1"/>
          </p:cNvSpPr>
          <p:nvPr>
            <p:ph type="title"/>
          </p:nvPr>
        </p:nvSpPr>
        <p:spPr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aloud or allowed?</a:t>
            </a:r>
          </a:p>
        </p:txBody>
      </p:sp>
      <p:pic>
        <p:nvPicPr>
          <p:cNvPr id="6" name="Picture 5" descr="A person yelling into a megaphone&#10;&#10;AI-generated content may be incorrect.">
            <a:extLst>
              <a:ext uri="{FF2B5EF4-FFF2-40B4-BE49-F238E27FC236}">
                <a16:creationId xmlns:a16="http://schemas.microsoft.com/office/drawing/2014/main" id="{4E99A971-6C69-952C-7A9C-2D95CAF2B3C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54474" y="2055128"/>
            <a:ext cx="5483051" cy="41122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521844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4B1689D6-FA2D-EB32-549D-056AFE6AFB1B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F1B1110-C629-FE80-0A76-74702CCE7DB3}"/>
              </a:ext>
            </a:extLst>
          </p:cNvPr>
          <p:cNvSpPr>
            <a:spLocks noGrp="1"/>
          </p:cNvSpPr>
          <p:nvPr>
            <p:ph type="title"/>
          </p:nvPr>
        </p:nvSpPr>
        <p:spPr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aisle or isle?</a:t>
            </a:r>
          </a:p>
        </p:txBody>
      </p:sp>
      <p:pic>
        <p:nvPicPr>
          <p:cNvPr id="6" name="Picture 5" descr="A small island with trees in the middle of the water&#10;&#10;AI-generated content may be incorrect.">
            <a:extLst>
              <a:ext uri="{FF2B5EF4-FFF2-40B4-BE49-F238E27FC236}">
                <a16:creationId xmlns:a16="http://schemas.microsoft.com/office/drawing/2014/main" id="{EC3BB68B-F8B3-2927-EA4C-625224D7037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99846" y="1954833"/>
            <a:ext cx="8792307" cy="43862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170743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E022267E-B956-2341-279E-5A20A80F193F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F1B1110-C629-FE80-0A76-74702CCE7DB3}"/>
              </a:ext>
            </a:extLst>
          </p:cNvPr>
          <p:cNvSpPr>
            <a:spLocks noGrp="1"/>
          </p:cNvSpPr>
          <p:nvPr>
            <p:ph type="title"/>
          </p:nvPr>
        </p:nvSpPr>
        <p:spPr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alter or altar?</a:t>
            </a:r>
          </a:p>
        </p:txBody>
      </p:sp>
      <p:pic>
        <p:nvPicPr>
          <p:cNvPr id="6" name="Picture 5" descr="A church with a large altar&#10;&#10;AI-generated content may be incorrect.">
            <a:extLst>
              <a:ext uri="{FF2B5EF4-FFF2-40B4-BE49-F238E27FC236}">
                <a16:creationId xmlns:a16="http://schemas.microsoft.com/office/drawing/2014/main" id="{A9DEE737-7134-07E6-ECFF-7ABE1D44A55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22033" y="2054100"/>
            <a:ext cx="5747934" cy="43170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315986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AB73B74-B7F1-5B02-10C2-87EE903467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83F7F0DD-08EB-E846-8535-D30F13F1078D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1BCE3F66-BAC1-C2E5-EA48-05CA4489D1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22D348F5-DD56-0267-1D31-8DF5DB8E522D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9610586D-C36A-1C3A-4EE3-1BEA8A686F7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3EDD1887-661E-F2C4-CCDD-3D70D09803FC}"/>
              </a:ext>
            </a:extLst>
          </p:cNvPr>
          <p:cNvSpPr txBox="1"/>
          <p:nvPr/>
        </p:nvSpPr>
        <p:spPr>
          <a:xfrm>
            <a:off x="732906" y="2102255"/>
            <a:ext cx="1069016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Emile past his test and got a rocket license.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ECFC0D5-35D4-7F58-976E-20655DD8F586}"/>
              </a:ext>
            </a:extLst>
          </p:cNvPr>
          <p:cNvSpPr txBox="1"/>
          <p:nvPr/>
        </p:nvSpPr>
        <p:spPr>
          <a:xfrm>
            <a:off x="702426" y="3691791"/>
            <a:ext cx="1069016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Emile passed his test and got a rocket licence.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960417B-D212-72A9-9B00-409F7E8250F1}"/>
              </a:ext>
            </a:extLst>
          </p:cNvPr>
          <p:cNvSpPr txBox="1"/>
          <p:nvPr/>
        </p:nvSpPr>
        <p:spPr>
          <a:xfrm>
            <a:off x="732906" y="5291352"/>
            <a:ext cx="1069016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Emile </a:t>
            </a:r>
            <a:r>
              <a:rPr lang="en-GB" sz="3600" dirty="0">
                <a:solidFill>
                  <a:srgbClr val="7030A0"/>
                </a:solidFill>
              </a:rPr>
              <a:t>passed</a:t>
            </a:r>
            <a:r>
              <a:rPr lang="en-GB" sz="3600" dirty="0">
                <a:solidFill>
                  <a:schemeClr val="bg1"/>
                </a:solidFill>
              </a:rPr>
              <a:t> his test and got a rocket </a:t>
            </a:r>
            <a:r>
              <a:rPr lang="en-GB" sz="3600" dirty="0">
                <a:solidFill>
                  <a:srgbClr val="7030A0"/>
                </a:solidFill>
              </a:rPr>
              <a:t>licence</a:t>
            </a:r>
            <a:r>
              <a:rPr lang="en-GB" sz="3600" dirty="0">
                <a:solidFill>
                  <a:schemeClr val="bg1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82520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FD184E-1566-22A8-0851-86D7BF2B347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F97FDEED-BD70-F07A-9A20-EDBE2024F47B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0B8C1E69-D5DD-A0C0-75E2-F59AAE2919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233734B8-8242-27D7-8F2F-A97FFF0CE7BA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DE595319-461B-1D2D-D632-0794EFB17EE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BCDA6F75-C9AB-D6A2-C64F-D8A7CEF84360}"/>
              </a:ext>
            </a:extLst>
          </p:cNvPr>
          <p:cNvSpPr txBox="1"/>
          <p:nvPr/>
        </p:nvSpPr>
        <p:spPr>
          <a:xfrm>
            <a:off x="732906" y="2102255"/>
            <a:ext cx="1069016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Emile listened to the advise and </a:t>
            </a:r>
            <a:r>
              <a:rPr lang="en-GB" sz="3600" dirty="0" err="1">
                <a:solidFill>
                  <a:schemeClr val="bg1"/>
                </a:solidFill>
              </a:rPr>
              <a:t>deviced</a:t>
            </a:r>
            <a:r>
              <a:rPr lang="en-GB" sz="3600" dirty="0">
                <a:solidFill>
                  <a:schemeClr val="bg1"/>
                </a:solidFill>
              </a:rPr>
              <a:t> a plan.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56CA228-7677-AD2A-0DB8-01A04D2E4082}"/>
              </a:ext>
            </a:extLst>
          </p:cNvPr>
          <p:cNvSpPr txBox="1"/>
          <p:nvPr/>
        </p:nvSpPr>
        <p:spPr>
          <a:xfrm>
            <a:off x="702426" y="3691791"/>
            <a:ext cx="1069016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Emile listened to the advice and devised a plan.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D849DE7-64E2-7C35-F428-63C778CCF85A}"/>
              </a:ext>
            </a:extLst>
          </p:cNvPr>
          <p:cNvSpPr txBox="1"/>
          <p:nvPr/>
        </p:nvSpPr>
        <p:spPr>
          <a:xfrm>
            <a:off x="732906" y="5291352"/>
            <a:ext cx="1069016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Emile listened to the </a:t>
            </a:r>
            <a:r>
              <a:rPr lang="en-GB" sz="3600" dirty="0">
                <a:solidFill>
                  <a:srgbClr val="7030A0"/>
                </a:solidFill>
              </a:rPr>
              <a:t>advice</a:t>
            </a:r>
            <a:r>
              <a:rPr lang="en-GB" sz="3600" dirty="0">
                <a:solidFill>
                  <a:schemeClr val="bg1"/>
                </a:solidFill>
              </a:rPr>
              <a:t> and </a:t>
            </a:r>
            <a:r>
              <a:rPr lang="en-GB" sz="3600" dirty="0">
                <a:solidFill>
                  <a:srgbClr val="7030A0"/>
                </a:solidFill>
              </a:rPr>
              <a:t>devised</a:t>
            </a:r>
            <a:r>
              <a:rPr lang="en-GB" sz="3600" dirty="0">
                <a:solidFill>
                  <a:schemeClr val="bg1"/>
                </a:solidFill>
              </a:rPr>
              <a:t> a plan.</a:t>
            </a:r>
          </a:p>
        </p:txBody>
      </p:sp>
    </p:spTree>
    <p:extLst>
      <p:ext uri="{BB962C8B-B14F-4D97-AF65-F5344CB8AC3E}">
        <p14:creationId xmlns:p14="http://schemas.microsoft.com/office/powerpoint/2010/main" val="24226236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outdoor, light, outdoor object, day&#10;&#10;Description automatically generated">
            <a:extLst>
              <a:ext uri="{FF2B5EF4-FFF2-40B4-BE49-F238E27FC236}">
                <a16:creationId xmlns:a16="http://schemas.microsoft.com/office/drawing/2014/main" id="{C7047B06-1BC9-57C2-4284-83D2CD305D07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4" name="AutoShape 2">
            <a:extLst>
              <a:ext uri="{FF2B5EF4-FFF2-40B4-BE49-F238E27FC236}">
                <a16:creationId xmlns:a16="http://schemas.microsoft.com/office/drawing/2014/main" id="{A3335C60-C97A-3C98-A8B5-1CC2E02370B7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pic>
        <p:nvPicPr>
          <p:cNvPr id="5" name="Picture 4" descr="A yellow sign with black text&#10;&#10;AI-generated content may be incorrect.">
            <a:extLst>
              <a:ext uri="{FF2B5EF4-FFF2-40B4-BE49-F238E27FC236}">
                <a16:creationId xmlns:a16="http://schemas.microsoft.com/office/drawing/2014/main" id="{37C116FE-B145-2914-01D3-C8B408D2990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27640" y="1690688"/>
            <a:ext cx="7136717" cy="3996561"/>
          </a:xfrm>
          <a:prstGeom prst="rect">
            <a:avLst/>
          </a:prstGeom>
        </p:spPr>
      </p:pic>
      <p:pic>
        <p:nvPicPr>
          <p:cNvPr id="8" name="Picture 7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D2ACC150-B2AF-B106-56EE-90957CCBD5AF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99176" y="2917192"/>
            <a:ext cx="2945165" cy="380397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3FFFADDC-EFE5-E960-3E06-6669600399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4799" y="365125"/>
            <a:ext cx="11591925" cy="1325563"/>
          </a:xfrm>
        </p:spPr>
        <p:txBody>
          <a:bodyPr>
            <a:noAutofit/>
          </a:bodyPr>
          <a:lstStyle/>
          <a:p>
            <a:pPr algn="ctr"/>
            <a:r>
              <a:rPr lang="en-GB" sz="54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Scrambler has been scrambling!</a:t>
            </a:r>
          </a:p>
        </p:txBody>
      </p:sp>
    </p:spTree>
    <p:extLst>
      <p:ext uri="{BB962C8B-B14F-4D97-AF65-F5344CB8AC3E}">
        <p14:creationId xmlns:p14="http://schemas.microsoft.com/office/powerpoint/2010/main" val="320714672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5751194D-481E-9C5D-7FA7-4F13A3F54E6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5" name="Picture 4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AEDAD691-208A-0D7D-25BA-7AEC5B59A79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625400" y="4217426"/>
            <a:ext cx="2049449" cy="2640574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682408480"/>
              </p:ext>
            </p:extLst>
          </p:nvPr>
        </p:nvGraphicFramePr>
        <p:xfrm>
          <a:off x="3009494" y="597746"/>
          <a:ext cx="6173010" cy="50224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86505">
                  <a:extLst>
                    <a:ext uri="{9D8B030D-6E8A-4147-A177-3AD203B41FA5}">
                      <a16:colId xmlns:a16="http://schemas.microsoft.com/office/drawing/2014/main" val="100053916"/>
                    </a:ext>
                  </a:extLst>
                </a:gridCol>
                <a:gridCol w="3086505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</a:tblGrid>
              <a:tr h="541867">
                <a:tc>
                  <a:txBody>
                    <a:bodyPr/>
                    <a:lstStyle/>
                    <a:p>
                      <a:r>
                        <a:rPr lang="en-GB" dirty="0"/>
                        <a:t>Activity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Game Code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Learn game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5T3BW5L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27501023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Practise game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5T3BW5P</a:t>
                      </a:r>
                    </a:p>
                    <a:p>
                      <a:pPr algn="ctr"/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75912010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Snake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5T3BW5S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35253869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Frogger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5T3BW5F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80849814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Anagram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5T3BW5A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53888042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Sailing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5T3BW5Sa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39806352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Feast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5T3BW5Fe 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294148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37964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2.59259E-6 L -0.26094 -0.0129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047" y="-64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6CF1AD44-6FD7-BCE5-83E3-7AB4EDDE728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78469" cy="6858000"/>
          </a:xfrm>
          <a:prstGeom prst="rect">
            <a:avLst/>
          </a:prstGeom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2BAFF546-9E03-CE63-81A3-837B6C4E2E8D}"/>
              </a:ext>
            </a:extLst>
          </p:cNvPr>
          <p:cNvSpPr/>
          <p:nvPr/>
        </p:nvSpPr>
        <p:spPr>
          <a:xfrm>
            <a:off x="2132753" y="1660124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9" name="Picture 8" descr="A picture containing text&#10;&#10;Description automatically generated">
            <a:extLst>
              <a:ext uri="{FF2B5EF4-FFF2-40B4-BE49-F238E27FC236}">
                <a16:creationId xmlns:a16="http://schemas.microsoft.com/office/drawing/2014/main" id="{A38D70B7-862A-61C0-DC06-A0974AA97CD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396202" y="3806660"/>
            <a:ext cx="2556073" cy="1424548"/>
          </a:xfrm>
          <a:prstGeom prst="rect">
            <a:avLst/>
          </a:prstGeom>
        </p:spPr>
      </p:pic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573434"/>
            <a:ext cx="8709891" cy="870533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  <a:latin typeface="+mj-lt"/>
              </a:rPr>
              <a:t>Here are this week’s spellings to practise: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4A98FF5-4F3C-D9B6-7AF1-1894F09399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34962" y="1760879"/>
            <a:ext cx="7124285" cy="39354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2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342900" lvl="0" indent="-342900">
              <a:lnSpc>
                <a:spcPct val="150000"/>
              </a:lnSpc>
              <a:buFont typeface="+mj-lt"/>
              <a:buAutoNum type="arabicPeriod"/>
            </a:pPr>
            <a:r>
              <a:rPr lang="en-GB" sz="28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Calibri" panose="020F0502020204030204" pitchFamily="34" charset="0"/>
                <a:cs typeface="Arial" panose="020B0604020202020204" pitchFamily="34" charset="0"/>
              </a:rPr>
              <a:t>advice/advise</a:t>
            </a:r>
          </a:p>
          <a:p>
            <a:pPr marL="342900" lvl="0" indent="-342900">
              <a:lnSpc>
                <a:spcPct val="150000"/>
              </a:lnSpc>
              <a:buFont typeface="+mj-lt"/>
              <a:buAutoNum type="arabicPeriod"/>
            </a:pPr>
            <a:r>
              <a:rPr lang="en-GB" sz="28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Calibri" panose="020F0502020204030204" pitchFamily="34" charset="0"/>
                <a:cs typeface="Arial" panose="020B0604020202020204" pitchFamily="34" charset="0"/>
              </a:rPr>
              <a:t>device/devise</a:t>
            </a:r>
          </a:p>
          <a:p>
            <a:pPr marL="342900" lvl="0" indent="-342900">
              <a:lnSpc>
                <a:spcPct val="150000"/>
              </a:lnSpc>
              <a:buFont typeface="+mj-lt"/>
              <a:buAutoNum type="arabicPeriod"/>
            </a:pPr>
            <a:r>
              <a:rPr lang="en-GB" sz="28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Calibri" panose="020F0502020204030204" pitchFamily="34" charset="0"/>
                <a:cs typeface="Arial" panose="020B0604020202020204" pitchFamily="34" charset="0"/>
              </a:rPr>
              <a:t>licence/license</a:t>
            </a:r>
          </a:p>
          <a:p>
            <a:pPr marL="342900" lvl="0" indent="-342900">
              <a:lnSpc>
                <a:spcPct val="150000"/>
              </a:lnSpc>
              <a:spcAft>
                <a:spcPts val="800"/>
              </a:spcAft>
              <a:buFont typeface="+mj-lt"/>
              <a:buAutoNum type="arabicPeriod"/>
            </a:pPr>
            <a:r>
              <a:rPr lang="en-GB" sz="28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Calibri" panose="020F0502020204030204" pitchFamily="34" charset="0"/>
                <a:cs typeface="Arial" panose="020B0604020202020204" pitchFamily="34" charset="0"/>
              </a:rPr>
              <a:t>practice/practise</a:t>
            </a:r>
          </a:p>
          <a:p>
            <a:pPr marL="342900" lvl="0" indent="-342900">
              <a:lnSpc>
                <a:spcPct val="150000"/>
              </a:lnSpc>
              <a:buFont typeface="+mj-lt"/>
              <a:buAutoNum type="arabicPeriod"/>
            </a:pPr>
            <a:r>
              <a:rPr lang="en-GB" sz="28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Calibri" panose="020F0502020204030204" pitchFamily="34" charset="0"/>
                <a:cs typeface="Arial" panose="020B0604020202020204" pitchFamily="34" charset="0"/>
              </a:rPr>
              <a:t>aisle/isle</a:t>
            </a:r>
          </a:p>
          <a:p>
            <a:pPr marL="342900" lvl="0" indent="-342900">
              <a:lnSpc>
                <a:spcPct val="150000"/>
              </a:lnSpc>
              <a:buFont typeface="+mj-lt"/>
              <a:buAutoNum type="arabicPeriod"/>
            </a:pPr>
            <a:r>
              <a:rPr lang="en-GB" sz="28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Calibri" panose="020F0502020204030204" pitchFamily="34" charset="0"/>
                <a:cs typeface="Arial" panose="020B0604020202020204" pitchFamily="34" charset="0"/>
              </a:rPr>
              <a:t>aloud/allowed</a:t>
            </a:r>
          </a:p>
          <a:p>
            <a:pPr marL="342900" lvl="0" indent="-342900">
              <a:lnSpc>
                <a:spcPct val="150000"/>
              </a:lnSpc>
              <a:buFont typeface="+mj-lt"/>
              <a:buAutoNum type="arabicPeriod"/>
            </a:pPr>
            <a:r>
              <a:rPr lang="en-GB" sz="28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Calibri" panose="020F0502020204030204" pitchFamily="34" charset="0"/>
                <a:cs typeface="Arial" panose="020B0604020202020204" pitchFamily="34" charset="0"/>
              </a:rPr>
              <a:t>affect/effect</a:t>
            </a:r>
          </a:p>
          <a:p>
            <a:pPr marL="342900" lvl="0" indent="-342900">
              <a:lnSpc>
                <a:spcPct val="150000"/>
              </a:lnSpc>
              <a:spcAft>
                <a:spcPts val="800"/>
              </a:spcAft>
              <a:buFont typeface="+mj-lt"/>
              <a:buAutoNum type="arabicPeriod"/>
            </a:pPr>
            <a:r>
              <a:rPr lang="en-GB" sz="28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Calibri" panose="020F0502020204030204" pitchFamily="34" charset="0"/>
                <a:cs typeface="Arial" panose="020B0604020202020204" pitchFamily="34" charset="0"/>
              </a:rPr>
              <a:t>alter/altar</a:t>
            </a:r>
          </a:p>
          <a:p>
            <a:pPr marL="342900" lvl="0" indent="-342900">
              <a:lnSpc>
                <a:spcPct val="150000"/>
              </a:lnSpc>
              <a:spcAft>
                <a:spcPts val="800"/>
              </a:spcAft>
              <a:buFont typeface="+mj-lt"/>
              <a:buAutoNum type="arabicPeriod"/>
            </a:pPr>
            <a:endParaRPr lang="en-GB" sz="2800" dirty="0">
              <a:solidFill>
                <a:schemeClr val="tx1"/>
              </a:solidFill>
              <a:effectLst/>
              <a:latin typeface="Andika" panose="02000000000000000000" pitchFamily="2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F673A91F-BFD5-0E70-B5B5-CF2CBF1F603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89280" y="287383"/>
            <a:ext cx="753554" cy="1243670"/>
          </a:xfrm>
          <a:prstGeom prst="rect">
            <a:avLst/>
          </a:prstGeom>
        </p:spPr>
      </p:pic>
      <p:sp>
        <p:nvSpPr>
          <p:cNvPr id="2" name="Rectangle: Rounded Corners 1">
            <a:hlinkClick r:id="rId5"/>
            <a:extLst>
              <a:ext uri="{FF2B5EF4-FFF2-40B4-BE49-F238E27FC236}">
                <a16:creationId xmlns:a16="http://schemas.microsoft.com/office/drawing/2014/main" id="{1CC7DF6E-4B1D-3795-0D52-C20E21B22A9D}"/>
              </a:ext>
            </a:extLst>
          </p:cNvPr>
          <p:cNvSpPr/>
          <p:nvPr/>
        </p:nvSpPr>
        <p:spPr>
          <a:xfrm>
            <a:off x="8941591" y="5524105"/>
            <a:ext cx="3064887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</a:t>
            </a:r>
            <a:br>
              <a:rPr lang="en-GB" sz="2400" b="1" dirty="0">
                <a:solidFill>
                  <a:schemeClr val="bg1"/>
                </a:solidFill>
              </a:rPr>
            </a:br>
            <a:r>
              <a:rPr lang="en-GB" sz="2400" b="1" dirty="0">
                <a:solidFill>
                  <a:schemeClr val="bg1"/>
                </a:solidFill>
              </a:rPr>
              <a:t>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44 0.1287 L 1.29258 0.4699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557" y="1706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CAD9934D-1889-F8A5-C267-41F995D8688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648" y="0"/>
            <a:ext cx="12178352" cy="689787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35812" y="2462655"/>
            <a:ext cx="9144000" cy="1149531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 fontScale="90000"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Homophones 1</a:t>
            </a: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F887D13A-80A8-EDBF-EB6B-B85CFC54585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27260" y="217780"/>
            <a:ext cx="2092311" cy="739911"/>
          </a:xfrm>
          <a:prstGeom prst="rect">
            <a:avLst/>
          </a:prstGeom>
        </p:spPr>
      </p:pic>
      <p:pic>
        <p:nvPicPr>
          <p:cNvPr id="9" name="Picture 8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97CF5149-3EFC-FC18-E978-BB238555620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14422" y="-2922353"/>
            <a:ext cx="3598449" cy="276708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0" name="Picture 9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CA758F8C-C597-9073-2E3E-3F3C2E37102C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879312" y="3848777"/>
            <a:ext cx="2148583" cy="340202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-4.44444E-6 L 0.17161 0.58334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581" y="29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2.22222E-6 L -0.23372 -0.04722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693" y="-236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7273650E-CAFD-F2F2-8C09-A166BC57BC7A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580299"/>
            <a:ext cx="10515600" cy="5001895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 fontScale="92500" lnSpcReduction="20000"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Homophones are words that sound the same but are spelt differently.</a:t>
            </a:r>
          </a:p>
          <a:p>
            <a:pPr algn="ctr"/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It’s sometimes difficult to know which spelling to use!</a:t>
            </a: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anyone think of any examples?</a:t>
            </a: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C80441CE-8A56-A24B-7165-F19159DBEA68}"/>
              </a:ext>
            </a:extLst>
          </p:cNvPr>
          <p:cNvSpPr txBox="1">
            <a:spLocks/>
          </p:cNvSpPr>
          <p:nvPr/>
        </p:nvSpPr>
        <p:spPr>
          <a:xfrm>
            <a:off x="838200" y="580298"/>
            <a:ext cx="10515600" cy="5001895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4400" dirty="0">
                <a:solidFill>
                  <a:schemeClr val="bg1"/>
                </a:solidFill>
              </a:rPr>
              <a:t>Does anyone remember what a homophone is?</a:t>
            </a:r>
          </a:p>
        </p:txBody>
      </p:sp>
    </p:spTree>
    <p:extLst>
      <p:ext uri="{BB962C8B-B14F-4D97-AF65-F5344CB8AC3E}">
        <p14:creationId xmlns:p14="http://schemas.microsoft.com/office/powerpoint/2010/main" val="11323614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B862EF98-BD2D-8432-DC19-F62161667289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5432" y="209007"/>
            <a:ext cx="11301820" cy="11710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/>
          <a:p>
            <a:pPr marL="0" indent="0" algn="ctr">
              <a:buNone/>
            </a:pPr>
            <a:r>
              <a:rPr lang="en-GB" sz="4400">
                <a:solidFill>
                  <a:schemeClr val="bg1"/>
                </a:solidFill>
              </a:rPr>
              <a:t>Can you sort the words?</a:t>
            </a:r>
          </a:p>
          <a:p>
            <a:pPr marL="0" indent="0" algn="ctr">
              <a:buNone/>
            </a:pPr>
            <a:r>
              <a:rPr lang="en-GB" sz="2600">
                <a:solidFill>
                  <a:schemeClr val="bg1"/>
                </a:solidFill>
              </a:rPr>
              <a:t>Click the words to reveal the answers. </a:t>
            </a:r>
            <a:endParaRPr lang="en-GB" sz="2600" b="1" u="sng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>
              <a:solidFill>
                <a:schemeClr val="bg1"/>
              </a:solidFill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E5D7B89-D295-144A-4C37-2529AC219181}"/>
              </a:ext>
            </a:extLst>
          </p:cNvPr>
          <p:cNvSpPr txBox="1">
            <a:spLocks/>
          </p:cNvSpPr>
          <p:nvPr/>
        </p:nvSpPr>
        <p:spPr>
          <a:xfrm>
            <a:off x="4762483" y="1498592"/>
            <a:ext cx="3062327" cy="652937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Nouns</a:t>
            </a:r>
            <a:endParaRPr lang="en-GB" sz="1800" b="1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D4AF35E5-D7C5-C3CC-28BB-D8DD5236EFE8}"/>
              </a:ext>
            </a:extLst>
          </p:cNvPr>
          <p:cNvSpPr txBox="1">
            <a:spLocks/>
          </p:cNvSpPr>
          <p:nvPr/>
        </p:nvSpPr>
        <p:spPr>
          <a:xfrm>
            <a:off x="954808" y="2511583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advice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37D8C83E-792E-6371-7EDC-B909DF913074}"/>
              </a:ext>
            </a:extLst>
          </p:cNvPr>
          <p:cNvSpPr txBox="1">
            <a:spLocks/>
          </p:cNvSpPr>
          <p:nvPr/>
        </p:nvSpPr>
        <p:spPr>
          <a:xfrm>
            <a:off x="954808" y="3246145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device</a:t>
            </a:r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89E8D4A0-414F-1786-B948-89431118F65A}"/>
              </a:ext>
            </a:extLst>
          </p:cNvPr>
          <p:cNvSpPr txBox="1">
            <a:spLocks/>
          </p:cNvSpPr>
          <p:nvPr/>
        </p:nvSpPr>
        <p:spPr>
          <a:xfrm>
            <a:off x="2587066" y="3246145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devise</a:t>
            </a:r>
          </a:p>
        </p:txBody>
      </p:sp>
      <p:sp>
        <p:nvSpPr>
          <p:cNvPr id="29" name="Title 1">
            <a:extLst>
              <a:ext uri="{FF2B5EF4-FFF2-40B4-BE49-F238E27FC236}">
                <a16:creationId xmlns:a16="http://schemas.microsoft.com/office/drawing/2014/main" id="{6D482227-CC86-CE54-9C0A-23910B118991}"/>
              </a:ext>
            </a:extLst>
          </p:cNvPr>
          <p:cNvSpPr txBox="1">
            <a:spLocks/>
          </p:cNvSpPr>
          <p:nvPr/>
        </p:nvSpPr>
        <p:spPr>
          <a:xfrm>
            <a:off x="954808" y="4715269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practice</a:t>
            </a: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01CE0B5B-C9F8-6AD3-6CC6-F6D3E8DA3367}"/>
              </a:ext>
            </a:extLst>
          </p:cNvPr>
          <p:cNvSpPr txBox="1">
            <a:spLocks/>
          </p:cNvSpPr>
          <p:nvPr/>
        </p:nvSpPr>
        <p:spPr>
          <a:xfrm>
            <a:off x="954808" y="3980707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licence</a:t>
            </a:r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id="{238E32B8-D74C-C400-EC22-165D9B93717A}"/>
              </a:ext>
            </a:extLst>
          </p:cNvPr>
          <p:cNvSpPr txBox="1">
            <a:spLocks/>
          </p:cNvSpPr>
          <p:nvPr/>
        </p:nvSpPr>
        <p:spPr>
          <a:xfrm>
            <a:off x="2587066" y="2511583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advise</a:t>
            </a:r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5EA5982F-6F9E-629F-8BC5-67C37C6C4B70}"/>
              </a:ext>
            </a:extLst>
          </p:cNvPr>
          <p:cNvSpPr txBox="1">
            <a:spLocks/>
          </p:cNvSpPr>
          <p:nvPr/>
        </p:nvSpPr>
        <p:spPr>
          <a:xfrm>
            <a:off x="2587066" y="3980707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license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13B8606D-7BB4-40CB-27B7-BE96F4146BC2}"/>
              </a:ext>
            </a:extLst>
          </p:cNvPr>
          <p:cNvSpPr txBox="1">
            <a:spLocks/>
          </p:cNvSpPr>
          <p:nvPr/>
        </p:nvSpPr>
        <p:spPr>
          <a:xfrm>
            <a:off x="2587066" y="4715269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practise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4218D7F5-CB77-4435-A646-6B0447FE5168}"/>
              </a:ext>
            </a:extLst>
          </p:cNvPr>
          <p:cNvSpPr txBox="1">
            <a:spLocks/>
          </p:cNvSpPr>
          <p:nvPr/>
        </p:nvSpPr>
        <p:spPr>
          <a:xfrm>
            <a:off x="8094643" y="1498592"/>
            <a:ext cx="3062327" cy="652937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Verbs</a:t>
            </a:r>
            <a:endParaRPr lang="en-GB" sz="1800" b="1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6EB54F80-21F6-91ED-DEAD-1DA8B61B3A88}"/>
              </a:ext>
            </a:extLst>
          </p:cNvPr>
          <p:cNvCxnSpPr>
            <a:cxnSpLocks/>
          </p:cNvCxnSpPr>
          <p:nvPr/>
        </p:nvCxnSpPr>
        <p:spPr>
          <a:xfrm>
            <a:off x="7960806" y="2458046"/>
            <a:ext cx="0" cy="2911813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Picture 9" descr="A cartoon character with wings&#10;&#10;Description automatically generated">
            <a:extLst>
              <a:ext uri="{FF2B5EF4-FFF2-40B4-BE49-F238E27FC236}">
                <a16:creationId xmlns:a16="http://schemas.microsoft.com/office/drawing/2014/main" id="{BF4E19AC-A92F-FA41-8C05-29D5C05364E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1083" y="289166"/>
            <a:ext cx="1502305" cy="2015387"/>
          </a:xfrm>
          <a:prstGeom prst="rect">
            <a:avLst/>
          </a:prstGeom>
        </p:spPr>
      </p:pic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9D6FDF0C-2F5D-05A4-5BCC-0BED692A9761}"/>
              </a:ext>
            </a:extLst>
          </p:cNvPr>
          <p:cNvSpPr txBox="1">
            <a:spLocks/>
          </p:cNvSpPr>
          <p:nvPr/>
        </p:nvSpPr>
        <p:spPr>
          <a:xfrm>
            <a:off x="642736" y="5460282"/>
            <a:ext cx="11301820" cy="11710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4400" dirty="0">
                <a:solidFill>
                  <a:schemeClr val="bg1"/>
                </a:solidFill>
              </a:rPr>
              <a:t>Can you see a pattern?</a:t>
            </a:r>
          </a:p>
        </p:txBody>
      </p:sp>
    </p:spTree>
    <p:extLst>
      <p:ext uri="{BB962C8B-B14F-4D97-AF65-F5344CB8AC3E}">
        <p14:creationId xmlns:p14="http://schemas.microsoft.com/office/powerpoint/2010/main" val="30175914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2.22222E-6 L 0.53242 -0.01528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615" y="-76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3 0.00047 L 0.38307 -0.00717 " pathEditMode="relative" rAng="0" ptsTypes="AA">
                                      <p:cBhvr>
                                        <p:cTn id="17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089" y="-39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325 0.00532 L 0.37982 -0.00394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828" y="-46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91 -3.33333E-6 L 0.38099 -0.00694 " pathEditMode="relative" rAng="0" ptsTypes="AA">
                                      <p:cBhvr>
                                        <p:cTn id="27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245" y="-34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562 2.22222E-6 L 0.38307 -0.01435 " pathEditMode="relative" rAng="0" ptsTypes="AA">
                                      <p:cBhvr>
                                        <p:cTn id="32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372" y="-71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0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3.33333E-6 L 0.53386 -0.00694 " pathEditMode="relative" rAng="0" ptsTypes="AA">
                                      <p:cBhvr>
                                        <p:cTn id="37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693" y="-34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3.7037E-6 L 0.53099 -0.01481 " pathEditMode="relative" rAng="0" ptsTypes="AA">
                                      <p:cBhvr>
                                        <p:cTn id="42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549" y="-74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43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4" fill="hold">
                      <p:stCondLst>
                        <p:cond delay="0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3.7037E-7 L 0.53164 -0.01505 " pathEditMode="relative" rAng="0" ptsTypes="AA">
                                      <p:cBhvr>
                                        <p:cTn id="47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576" y="-76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</p:childTnLst>
        </p:cTn>
      </p:par>
    </p:tnLst>
    <p:bldLst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C1010B8-2681-CC83-8A49-5D1F785A931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F5838AAF-28B3-689D-41F2-FF1C7D22EEF5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B332F91-96B5-C2F4-9024-D8963890A2E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5432" y="209007"/>
            <a:ext cx="11301820" cy="85779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What letters do the nouns end in?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B760CC5-E424-D4B7-3FD0-AEF0E2525D6F}"/>
              </a:ext>
            </a:extLst>
          </p:cNvPr>
          <p:cNvSpPr txBox="1">
            <a:spLocks/>
          </p:cNvSpPr>
          <p:nvPr/>
        </p:nvSpPr>
        <p:spPr>
          <a:xfrm>
            <a:off x="2853000" y="2646947"/>
            <a:ext cx="3062327" cy="652937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Nouns</a:t>
            </a:r>
            <a:endParaRPr lang="en-GB" sz="1800" b="1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05CFCDCD-93AA-BD7D-AEA6-80C678613655}"/>
              </a:ext>
            </a:extLst>
          </p:cNvPr>
          <p:cNvSpPr txBox="1">
            <a:spLocks/>
          </p:cNvSpPr>
          <p:nvPr/>
        </p:nvSpPr>
        <p:spPr>
          <a:xfrm>
            <a:off x="3760760" y="3606401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advice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07578CF8-00F9-0BBB-DFB9-372CBFE81888}"/>
              </a:ext>
            </a:extLst>
          </p:cNvPr>
          <p:cNvSpPr txBox="1">
            <a:spLocks/>
          </p:cNvSpPr>
          <p:nvPr/>
        </p:nvSpPr>
        <p:spPr>
          <a:xfrm>
            <a:off x="3760760" y="4340963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device</a:t>
            </a:r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30DDFD7A-9AA2-D24F-2C89-B92E53FC4030}"/>
              </a:ext>
            </a:extLst>
          </p:cNvPr>
          <p:cNvSpPr txBox="1">
            <a:spLocks/>
          </p:cNvSpPr>
          <p:nvPr/>
        </p:nvSpPr>
        <p:spPr>
          <a:xfrm>
            <a:off x="7230783" y="4340963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devise</a:t>
            </a:r>
          </a:p>
        </p:txBody>
      </p:sp>
      <p:sp>
        <p:nvSpPr>
          <p:cNvPr id="29" name="Title 1">
            <a:extLst>
              <a:ext uri="{FF2B5EF4-FFF2-40B4-BE49-F238E27FC236}">
                <a16:creationId xmlns:a16="http://schemas.microsoft.com/office/drawing/2014/main" id="{307E5403-2DE2-AF1C-C948-D8FACEBE5020}"/>
              </a:ext>
            </a:extLst>
          </p:cNvPr>
          <p:cNvSpPr txBox="1">
            <a:spLocks/>
          </p:cNvSpPr>
          <p:nvPr/>
        </p:nvSpPr>
        <p:spPr>
          <a:xfrm>
            <a:off x="3760760" y="5810087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practice</a:t>
            </a: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62F95275-AB0A-D57A-7692-9402A8BC0913}"/>
              </a:ext>
            </a:extLst>
          </p:cNvPr>
          <p:cNvSpPr txBox="1">
            <a:spLocks/>
          </p:cNvSpPr>
          <p:nvPr/>
        </p:nvSpPr>
        <p:spPr>
          <a:xfrm>
            <a:off x="3760760" y="5075525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licence</a:t>
            </a:r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id="{75022A60-E235-724D-7FA8-6EB69953CCD3}"/>
              </a:ext>
            </a:extLst>
          </p:cNvPr>
          <p:cNvSpPr txBox="1">
            <a:spLocks/>
          </p:cNvSpPr>
          <p:nvPr/>
        </p:nvSpPr>
        <p:spPr>
          <a:xfrm>
            <a:off x="7230783" y="3606401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advise</a:t>
            </a:r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3F4AF18B-17A0-C5F3-BC9B-5E41CDB1F906}"/>
              </a:ext>
            </a:extLst>
          </p:cNvPr>
          <p:cNvSpPr txBox="1">
            <a:spLocks/>
          </p:cNvSpPr>
          <p:nvPr/>
        </p:nvSpPr>
        <p:spPr>
          <a:xfrm>
            <a:off x="7230783" y="5075525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license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0BA4D2C6-F04F-5C19-126E-FE0A3562B967}"/>
              </a:ext>
            </a:extLst>
          </p:cNvPr>
          <p:cNvSpPr txBox="1">
            <a:spLocks/>
          </p:cNvSpPr>
          <p:nvPr/>
        </p:nvSpPr>
        <p:spPr>
          <a:xfrm>
            <a:off x="7230783" y="5810087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practise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2A0B4B13-AEB6-53F6-6C4D-9807CB115E05}"/>
              </a:ext>
            </a:extLst>
          </p:cNvPr>
          <p:cNvSpPr txBox="1">
            <a:spLocks/>
          </p:cNvSpPr>
          <p:nvPr/>
        </p:nvSpPr>
        <p:spPr>
          <a:xfrm>
            <a:off x="6185160" y="2646947"/>
            <a:ext cx="3062327" cy="652937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Verbs</a:t>
            </a:r>
            <a:endParaRPr lang="en-GB" sz="1800" b="1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9EC0A455-D73C-070E-623C-8F3A109493E6}"/>
              </a:ext>
            </a:extLst>
          </p:cNvPr>
          <p:cNvCxnSpPr>
            <a:cxnSpLocks/>
          </p:cNvCxnSpPr>
          <p:nvPr/>
        </p:nvCxnSpPr>
        <p:spPr>
          <a:xfrm>
            <a:off x="6051323" y="3606401"/>
            <a:ext cx="0" cy="2911813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A41E7B37-BC64-145A-FC05-5F4F2B2629C7}"/>
              </a:ext>
            </a:extLst>
          </p:cNvPr>
          <p:cNvSpPr txBox="1">
            <a:spLocks/>
          </p:cNvSpPr>
          <p:nvPr/>
        </p:nvSpPr>
        <p:spPr>
          <a:xfrm>
            <a:off x="534250" y="209007"/>
            <a:ext cx="11301820" cy="85779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nouns end in </a:t>
            </a:r>
            <a:r>
              <a:rPr lang="en-GB" sz="4400" u="sng" dirty="0" err="1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ce</a:t>
            </a: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7EA82160-D17D-03D4-ADF2-072A1848F0F7}"/>
              </a:ext>
            </a:extLst>
          </p:cNvPr>
          <p:cNvSpPr txBox="1">
            <a:spLocks/>
          </p:cNvSpPr>
          <p:nvPr/>
        </p:nvSpPr>
        <p:spPr>
          <a:xfrm>
            <a:off x="3760760" y="3606401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advi</a:t>
            </a:r>
            <a:r>
              <a:rPr lang="en-GB" sz="18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ce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D515A06F-8235-83AD-0E62-1E96F2016BD4}"/>
              </a:ext>
            </a:extLst>
          </p:cNvPr>
          <p:cNvSpPr txBox="1">
            <a:spLocks/>
          </p:cNvSpPr>
          <p:nvPr/>
        </p:nvSpPr>
        <p:spPr>
          <a:xfrm>
            <a:off x="3760760" y="4340963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devi</a:t>
            </a:r>
            <a:r>
              <a:rPr lang="en-GB" sz="18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ce</a:t>
            </a:r>
            <a:endParaRPr lang="en-GB" sz="1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7647922D-EA31-37A9-7A00-CB955091271E}"/>
              </a:ext>
            </a:extLst>
          </p:cNvPr>
          <p:cNvSpPr txBox="1">
            <a:spLocks/>
          </p:cNvSpPr>
          <p:nvPr/>
        </p:nvSpPr>
        <p:spPr>
          <a:xfrm>
            <a:off x="3760760" y="5810087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practi</a:t>
            </a:r>
            <a:r>
              <a:rPr lang="en-GB" sz="18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ce</a:t>
            </a:r>
            <a:endParaRPr lang="en-GB" sz="1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1D02A792-FCA9-653F-28A8-EFA53BF1BA76}"/>
              </a:ext>
            </a:extLst>
          </p:cNvPr>
          <p:cNvSpPr txBox="1">
            <a:spLocks/>
          </p:cNvSpPr>
          <p:nvPr/>
        </p:nvSpPr>
        <p:spPr>
          <a:xfrm>
            <a:off x="3760760" y="5075525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licen</a:t>
            </a:r>
            <a:r>
              <a:rPr lang="en-GB" sz="18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ce</a:t>
            </a:r>
            <a:endParaRPr lang="en-GB" sz="1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00FA0B95-EBAF-8FDC-FDA0-AB45288E87E2}"/>
              </a:ext>
            </a:extLst>
          </p:cNvPr>
          <p:cNvSpPr txBox="1">
            <a:spLocks/>
          </p:cNvSpPr>
          <p:nvPr/>
        </p:nvSpPr>
        <p:spPr>
          <a:xfrm>
            <a:off x="556614" y="1375313"/>
            <a:ext cx="11301820" cy="85779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4400">
                <a:solidFill>
                  <a:schemeClr val="bg1"/>
                </a:solidFill>
              </a:rPr>
              <a:t>What letters do the nouns end in?</a:t>
            </a: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AC608059-EB36-45AB-99ED-54B09DBC3DF7}"/>
              </a:ext>
            </a:extLst>
          </p:cNvPr>
          <p:cNvSpPr txBox="1">
            <a:spLocks/>
          </p:cNvSpPr>
          <p:nvPr/>
        </p:nvSpPr>
        <p:spPr>
          <a:xfrm>
            <a:off x="545432" y="1375313"/>
            <a:ext cx="11301820" cy="85779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What letters do the verbs end in?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706928CE-8070-D24F-C2BB-DF81A97484C8}"/>
              </a:ext>
            </a:extLst>
          </p:cNvPr>
          <p:cNvSpPr txBox="1">
            <a:spLocks/>
          </p:cNvSpPr>
          <p:nvPr/>
        </p:nvSpPr>
        <p:spPr>
          <a:xfrm>
            <a:off x="7230783" y="4340963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devi</a:t>
            </a:r>
            <a:r>
              <a:rPr lang="en-GB" sz="18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se</a:t>
            </a:r>
            <a:endParaRPr lang="en-GB" sz="1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FA9DF799-1C85-CABB-78C7-E8DE25F716B0}"/>
              </a:ext>
            </a:extLst>
          </p:cNvPr>
          <p:cNvSpPr txBox="1">
            <a:spLocks/>
          </p:cNvSpPr>
          <p:nvPr/>
        </p:nvSpPr>
        <p:spPr>
          <a:xfrm>
            <a:off x="7230783" y="3606401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advi</a:t>
            </a:r>
            <a:r>
              <a:rPr lang="en-GB" sz="18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se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CB858432-A75B-9733-6C5C-3C0C1AEE4F2F}"/>
              </a:ext>
            </a:extLst>
          </p:cNvPr>
          <p:cNvSpPr txBox="1">
            <a:spLocks/>
          </p:cNvSpPr>
          <p:nvPr/>
        </p:nvSpPr>
        <p:spPr>
          <a:xfrm>
            <a:off x="7230783" y="5075525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licen</a:t>
            </a:r>
            <a:r>
              <a:rPr lang="en-GB" sz="18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se</a:t>
            </a:r>
            <a:endParaRPr lang="en-GB" sz="1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F5615341-172E-E4DE-8259-ABCAADFCE4B1}"/>
              </a:ext>
            </a:extLst>
          </p:cNvPr>
          <p:cNvSpPr txBox="1">
            <a:spLocks/>
          </p:cNvSpPr>
          <p:nvPr/>
        </p:nvSpPr>
        <p:spPr>
          <a:xfrm>
            <a:off x="7230783" y="5810087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practi</a:t>
            </a:r>
            <a:r>
              <a:rPr lang="en-GB" sz="18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se</a:t>
            </a:r>
            <a:endParaRPr lang="en-GB" sz="1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20" name="Content Placeholder 2">
            <a:extLst>
              <a:ext uri="{FF2B5EF4-FFF2-40B4-BE49-F238E27FC236}">
                <a16:creationId xmlns:a16="http://schemas.microsoft.com/office/drawing/2014/main" id="{45333DBD-1F7D-45FD-F625-A600D961591D}"/>
              </a:ext>
            </a:extLst>
          </p:cNvPr>
          <p:cNvSpPr txBox="1">
            <a:spLocks/>
          </p:cNvSpPr>
          <p:nvPr/>
        </p:nvSpPr>
        <p:spPr>
          <a:xfrm>
            <a:off x="556614" y="1375313"/>
            <a:ext cx="11301820" cy="85779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verbs end in </a:t>
            </a:r>
            <a:r>
              <a:rPr lang="en-GB" sz="4400" u="sng" dirty="0">
                <a:solidFill>
                  <a:srgbClr val="FFFF00"/>
                </a:solidFill>
              </a:rPr>
              <a:t>se</a:t>
            </a:r>
          </a:p>
        </p:txBody>
      </p:sp>
    </p:spTree>
    <p:extLst>
      <p:ext uri="{BB962C8B-B14F-4D97-AF65-F5344CB8AC3E}">
        <p14:creationId xmlns:p14="http://schemas.microsoft.com/office/powerpoint/2010/main" val="35526880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9" grpId="0" animBg="1"/>
      <p:bldP spid="12" grpId="0" animBg="1"/>
      <p:bldP spid="13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Background pattern&#10;&#10;Description automatically generated">
            <a:extLst>
              <a:ext uri="{FF2B5EF4-FFF2-40B4-BE49-F238E27FC236}">
                <a16:creationId xmlns:a16="http://schemas.microsoft.com/office/drawing/2014/main" id="{0D2FA5DE-E420-B3F6-D5F5-9824BB934E02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31938AE-C7D9-634F-66A1-F3735A64F606}"/>
              </a:ext>
            </a:extLst>
          </p:cNvPr>
          <p:cNvSpPr txBox="1">
            <a:spLocks/>
          </p:cNvSpPr>
          <p:nvPr/>
        </p:nvSpPr>
        <p:spPr>
          <a:xfrm>
            <a:off x="426719" y="271089"/>
            <a:ext cx="11443065" cy="1235241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Match the words to their meaning. 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9C3B4137-EB16-9553-06BA-F87F6A73823E}"/>
              </a:ext>
            </a:extLst>
          </p:cNvPr>
          <p:cNvSpPr txBox="1">
            <a:spLocks/>
          </p:cNvSpPr>
          <p:nvPr/>
        </p:nvSpPr>
        <p:spPr>
          <a:xfrm>
            <a:off x="9463008" y="1642740"/>
            <a:ext cx="2155390" cy="60959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dirty="0">
                <a:solidFill>
                  <a:schemeClr val="bg1"/>
                </a:solidFill>
              </a:rPr>
              <a:t>aisle</a:t>
            </a:r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D9A86477-277B-F1A7-2038-C14A0A508D90}"/>
              </a:ext>
            </a:extLst>
          </p:cNvPr>
          <p:cNvSpPr txBox="1">
            <a:spLocks/>
          </p:cNvSpPr>
          <p:nvPr/>
        </p:nvSpPr>
        <p:spPr>
          <a:xfrm>
            <a:off x="557877" y="1642740"/>
            <a:ext cx="6129793" cy="6095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Permitted</a:t>
            </a:r>
          </a:p>
        </p:txBody>
      </p:sp>
      <p:sp>
        <p:nvSpPr>
          <p:cNvPr id="19" name="Content Placeholder 2">
            <a:extLst>
              <a:ext uri="{FF2B5EF4-FFF2-40B4-BE49-F238E27FC236}">
                <a16:creationId xmlns:a16="http://schemas.microsoft.com/office/drawing/2014/main" id="{4EA6B851-6F06-B399-6636-0B82F1BCC421}"/>
              </a:ext>
            </a:extLst>
          </p:cNvPr>
          <p:cNvSpPr txBox="1">
            <a:spLocks/>
          </p:cNvSpPr>
          <p:nvPr/>
        </p:nvSpPr>
        <p:spPr>
          <a:xfrm>
            <a:off x="531224" y="2386175"/>
            <a:ext cx="6120000" cy="6095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Somewhere to worship</a:t>
            </a:r>
          </a:p>
        </p:txBody>
      </p:sp>
      <p:sp>
        <p:nvSpPr>
          <p:cNvPr id="21" name="Content Placeholder 2">
            <a:extLst>
              <a:ext uri="{FF2B5EF4-FFF2-40B4-BE49-F238E27FC236}">
                <a16:creationId xmlns:a16="http://schemas.microsoft.com/office/drawing/2014/main" id="{7CAFE8B1-156F-2FD0-D0D7-3D9CAEC755FA}"/>
              </a:ext>
            </a:extLst>
          </p:cNvPr>
          <p:cNvSpPr txBox="1">
            <a:spLocks/>
          </p:cNvSpPr>
          <p:nvPr/>
        </p:nvSpPr>
        <p:spPr>
          <a:xfrm>
            <a:off x="9429660" y="2439663"/>
            <a:ext cx="2147361" cy="60959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dirty="0">
                <a:solidFill>
                  <a:schemeClr val="bg1"/>
                </a:solidFill>
              </a:rPr>
              <a:t>aloud</a:t>
            </a:r>
          </a:p>
        </p:txBody>
      </p:sp>
      <p:sp>
        <p:nvSpPr>
          <p:cNvPr id="26" name="Content Placeholder 2">
            <a:extLst>
              <a:ext uri="{FF2B5EF4-FFF2-40B4-BE49-F238E27FC236}">
                <a16:creationId xmlns:a16="http://schemas.microsoft.com/office/drawing/2014/main" id="{166298A6-2D8B-6684-74B3-91D3EB0FB5C4}"/>
              </a:ext>
            </a:extLst>
          </p:cNvPr>
          <p:cNvSpPr txBox="1">
            <a:spLocks/>
          </p:cNvSpPr>
          <p:nvPr/>
        </p:nvSpPr>
        <p:spPr>
          <a:xfrm>
            <a:off x="9463009" y="3185670"/>
            <a:ext cx="2155390" cy="60959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dirty="0">
                <a:solidFill>
                  <a:schemeClr val="bg1"/>
                </a:solidFill>
              </a:rPr>
              <a:t>altar</a:t>
            </a:r>
          </a:p>
        </p:txBody>
      </p:sp>
      <p:sp>
        <p:nvSpPr>
          <p:cNvPr id="28" name="Content Placeholder 2">
            <a:extLst>
              <a:ext uri="{FF2B5EF4-FFF2-40B4-BE49-F238E27FC236}">
                <a16:creationId xmlns:a16="http://schemas.microsoft.com/office/drawing/2014/main" id="{59B0C5CE-F897-36BB-BB3F-9A9EB25040D7}"/>
              </a:ext>
            </a:extLst>
          </p:cNvPr>
          <p:cNvSpPr txBox="1">
            <a:spLocks/>
          </p:cNvSpPr>
          <p:nvPr/>
        </p:nvSpPr>
        <p:spPr>
          <a:xfrm>
            <a:off x="577589" y="3132182"/>
            <a:ext cx="6120000" cy="6095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Island</a:t>
            </a:r>
          </a:p>
        </p:txBody>
      </p:sp>
      <p:sp>
        <p:nvSpPr>
          <p:cNvPr id="33" name="Content Placeholder 2">
            <a:extLst>
              <a:ext uri="{FF2B5EF4-FFF2-40B4-BE49-F238E27FC236}">
                <a16:creationId xmlns:a16="http://schemas.microsoft.com/office/drawing/2014/main" id="{31DDD769-F4D9-60F5-7DF7-D7131143CCED}"/>
              </a:ext>
            </a:extLst>
          </p:cNvPr>
          <p:cNvSpPr txBox="1">
            <a:spLocks/>
          </p:cNvSpPr>
          <p:nvPr/>
        </p:nvSpPr>
        <p:spPr>
          <a:xfrm>
            <a:off x="9463009" y="3964292"/>
            <a:ext cx="2155390" cy="60959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dirty="0">
                <a:solidFill>
                  <a:schemeClr val="bg1"/>
                </a:solidFill>
              </a:rPr>
              <a:t>allowed</a:t>
            </a:r>
          </a:p>
        </p:txBody>
      </p:sp>
      <p:sp>
        <p:nvSpPr>
          <p:cNvPr id="35" name="Content Placeholder 2">
            <a:extLst>
              <a:ext uri="{FF2B5EF4-FFF2-40B4-BE49-F238E27FC236}">
                <a16:creationId xmlns:a16="http://schemas.microsoft.com/office/drawing/2014/main" id="{85592EDC-EB21-0C75-8ECD-53C8E7C52A1A}"/>
              </a:ext>
            </a:extLst>
          </p:cNvPr>
          <p:cNvSpPr txBox="1">
            <a:spLocks/>
          </p:cNvSpPr>
          <p:nvPr/>
        </p:nvSpPr>
        <p:spPr>
          <a:xfrm>
            <a:off x="577589" y="3910804"/>
            <a:ext cx="6120000" cy="6095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Audibly</a:t>
            </a:r>
          </a:p>
        </p:txBody>
      </p:sp>
      <p:sp>
        <p:nvSpPr>
          <p:cNvPr id="39" name="Content Placeholder 2">
            <a:extLst>
              <a:ext uri="{FF2B5EF4-FFF2-40B4-BE49-F238E27FC236}">
                <a16:creationId xmlns:a16="http://schemas.microsoft.com/office/drawing/2014/main" id="{90DE7FB3-7A6F-92CE-2817-51175E1E6CC9}"/>
              </a:ext>
            </a:extLst>
          </p:cNvPr>
          <p:cNvSpPr txBox="1">
            <a:spLocks/>
          </p:cNvSpPr>
          <p:nvPr/>
        </p:nvSpPr>
        <p:spPr>
          <a:xfrm>
            <a:off x="553816" y="4689426"/>
            <a:ext cx="6120000" cy="6095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Corridor in a church</a:t>
            </a:r>
          </a:p>
        </p:txBody>
      </p:sp>
      <p:sp>
        <p:nvSpPr>
          <p:cNvPr id="41" name="Content Placeholder 2">
            <a:extLst>
              <a:ext uri="{FF2B5EF4-FFF2-40B4-BE49-F238E27FC236}">
                <a16:creationId xmlns:a16="http://schemas.microsoft.com/office/drawing/2014/main" id="{9B770621-7A0E-E5F4-6D14-38BFCF63D919}"/>
              </a:ext>
            </a:extLst>
          </p:cNvPr>
          <p:cNvSpPr txBox="1">
            <a:spLocks/>
          </p:cNvSpPr>
          <p:nvPr/>
        </p:nvSpPr>
        <p:spPr>
          <a:xfrm>
            <a:off x="9452252" y="4742914"/>
            <a:ext cx="2147361" cy="60959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dirty="0">
                <a:solidFill>
                  <a:schemeClr val="bg1"/>
                </a:solidFill>
              </a:rPr>
              <a:t>alter</a:t>
            </a:r>
          </a:p>
        </p:txBody>
      </p:sp>
      <p:sp>
        <p:nvSpPr>
          <p:cNvPr id="45" name="Content Placeholder 2">
            <a:extLst>
              <a:ext uri="{FF2B5EF4-FFF2-40B4-BE49-F238E27FC236}">
                <a16:creationId xmlns:a16="http://schemas.microsoft.com/office/drawing/2014/main" id="{6FFC4ECF-0E55-0D65-97C4-832C6CBB6587}"/>
              </a:ext>
            </a:extLst>
          </p:cNvPr>
          <p:cNvSpPr txBox="1">
            <a:spLocks/>
          </p:cNvSpPr>
          <p:nvPr/>
        </p:nvSpPr>
        <p:spPr>
          <a:xfrm>
            <a:off x="9463009" y="5513921"/>
            <a:ext cx="2155390" cy="60959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dirty="0">
                <a:solidFill>
                  <a:schemeClr val="bg1"/>
                </a:solidFill>
              </a:rPr>
              <a:t>isle</a:t>
            </a:r>
          </a:p>
        </p:txBody>
      </p:sp>
      <p:sp>
        <p:nvSpPr>
          <p:cNvPr id="47" name="Content Placeholder 2">
            <a:extLst>
              <a:ext uri="{FF2B5EF4-FFF2-40B4-BE49-F238E27FC236}">
                <a16:creationId xmlns:a16="http://schemas.microsoft.com/office/drawing/2014/main" id="{C128A097-A675-83B5-1092-A66ECDD399A9}"/>
              </a:ext>
            </a:extLst>
          </p:cNvPr>
          <p:cNvSpPr txBox="1">
            <a:spLocks/>
          </p:cNvSpPr>
          <p:nvPr/>
        </p:nvSpPr>
        <p:spPr>
          <a:xfrm>
            <a:off x="577589" y="5460433"/>
            <a:ext cx="6120000" cy="6095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To change</a:t>
            </a:r>
          </a:p>
        </p:txBody>
      </p:sp>
    </p:spTree>
    <p:extLst>
      <p:ext uri="{BB962C8B-B14F-4D97-AF65-F5344CB8AC3E}">
        <p14:creationId xmlns:p14="http://schemas.microsoft.com/office/powerpoint/2010/main" val="2602338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3.7037E-6 L -0.20338 -0.34189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169" y="-1710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2.22222E-6 L -0.20208 -0.10903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104" y="-546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3.7037E-7 L -0.19648 -0.34329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831" y="-171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1.48148E-6 L -0.19531 0.21366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66" y="1067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2.22222E-6 L -0.20039 0.44028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026" y="2201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-1.11111E-6 L -0.19518 0.10949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66" y="546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1" grpId="0" animBg="1"/>
      <p:bldP spid="26" grpId="0" animBg="1"/>
      <p:bldP spid="33" grpId="0" animBg="1"/>
      <p:bldP spid="41" grpId="0" animBg="1"/>
      <p:bldP spid="4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attern of viking symbols&#10;&#10;Description automatically generated">
            <a:extLst>
              <a:ext uri="{FF2B5EF4-FFF2-40B4-BE49-F238E27FC236}">
                <a16:creationId xmlns:a16="http://schemas.microsoft.com/office/drawing/2014/main" id="{2A93BF97-673A-106C-D392-58E0B7AB4DBE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05050" y="482745"/>
            <a:ext cx="7581900" cy="90603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 fontScale="92500"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Which words are synonyms?</a:t>
            </a:r>
          </a:p>
        </p:txBody>
      </p:sp>
      <p:pic>
        <p:nvPicPr>
          <p:cNvPr id="7" name="Picture 6" descr="A picture containing wheel&#10;&#10;Description automatically generated">
            <a:extLst>
              <a:ext uri="{FF2B5EF4-FFF2-40B4-BE49-F238E27FC236}">
                <a16:creationId xmlns:a16="http://schemas.microsoft.com/office/drawing/2014/main" id="{A82C2FEB-EE39-CD09-539A-CAC1699C4B2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60237" y="1129388"/>
            <a:ext cx="3344348" cy="3120228"/>
          </a:xfrm>
          <a:prstGeom prst="rect">
            <a:avLst/>
          </a:prstGeom>
        </p:spPr>
      </p:pic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0800837F-15A0-A485-1C57-276C1A9FB6FD}"/>
              </a:ext>
            </a:extLst>
          </p:cNvPr>
          <p:cNvSpPr txBox="1">
            <a:spLocks/>
          </p:cNvSpPr>
          <p:nvPr/>
        </p:nvSpPr>
        <p:spPr>
          <a:xfrm>
            <a:off x="1990164" y="4100189"/>
            <a:ext cx="8211671" cy="90603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4400" dirty="0">
                <a:solidFill>
                  <a:schemeClr val="bg1"/>
                </a:solidFill>
              </a:rPr>
              <a:t>Advice and counsel are synonyms.</a:t>
            </a:r>
          </a:p>
        </p:txBody>
      </p:sp>
      <p:pic>
        <p:nvPicPr>
          <p:cNvPr id="11" name="Picture 10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5B4FDD6A-AEE9-92AE-0978-6568267B5A2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44009" y="1067841"/>
            <a:ext cx="2305182" cy="2977375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13" name="Title 1">
            <a:extLst>
              <a:ext uri="{FF2B5EF4-FFF2-40B4-BE49-F238E27FC236}">
                <a16:creationId xmlns:a16="http://schemas.microsoft.com/office/drawing/2014/main" id="{633047C0-1C8C-C731-D83A-FD58921E07DB}"/>
              </a:ext>
            </a:extLst>
          </p:cNvPr>
          <p:cNvSpPr txBox="1">
            <a:spLocks/>
          </p:cNvSpPr>
          <p:nvPr/>
        </p:nvSpPr>
        <p:spPr>
          <a:xfrm>
            <a:off x="6601544" y="1862001"/>
            <a:ext cx="2160000" cy="729570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grip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8A01C338-5994-288E-35A6-A9C433CF8AE5}"/>
              </a:ext>
            </a:extLst>
          </p:cNvPr>
          <p:cNvSpPr txBox="1">
            <a:spLocks/>
          </p:cNvSpPr>
          <p:nvPr/>
        </p:nvSpPr>
        <p:spPr>
          <a:xfrm>
            <a:off x="3459079" y="2843307"/>
            <a:ext cx="2160000" cy="729569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shout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F92A2919-C564-924F-E6D9-6CCF601BDCA6}"/>
              </a:ext>
            </a:extLst>
          </p:cNvPr>
          <p:cNvSpPr txBox="1">
            <a:spLocks/>
          </p:cNvSpPr>
          <p:nvPr/>
        </p:nvSpPr>
        <p:spPr>
          <a:xfrm>
            <a:off x="6601544" y="2843307"/>
            <a:ext cx="2160000" cy="729569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counsel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95C9FE9C-49B5-E201-B6ED-30FECCD28E50}"/>
              </a:ext>
            </a:extLst>
          </p:cNvPr>
          <p:cNvSpPr txBox="1">
            <a:spLocks/>
          </p:cNvSpPr>
          <p:nvPr/>
        </p:nvSpPr>
        <p:spPr>
          <a:xfrm>
            <a:off x="3459079" y="1861124"/>
            <a:ext cx="2160000" cy="729569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advice</a:t>
            </a:r>
          </a:p>
        </p:txBody>
      </p:sp>
      <p:sp>
        <p:nvSpPr>
          <p:cNvPr id="5" name="Arrow: Up-Down 4">
            <a:extLst>
              <a:ext uri="{FF2B5EF4-FFF2-40B4-BE49-F238E27FC236}">
                <a16:creationId xmlns:a16="http://schemas.microsoft.com/office/drawing/2014/main" id="{F0CAFE56-4201-13C7-2D91-EDF899F2882D}"/>
              </a:ext>
            </a:extLst>
          </p:cNvPr>
          <p:cNvSpPr/>
          <p:nvPr/>
        </p:nvSpPr>
        <p:spPr>
          <a:xfrm rot="17584188">
            <a:off x="5940388" y="1799363"/>
            <a:ext cx="374968" cy="1833649"/>
          </a:xfrm>
          <a:prstGeom prst="upDown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64819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3" grpId="0" animBg="1"/>
      <p:bldP spid="1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attern of viking symbols&#10;&#10;Description automatically generated">
            <a:extLst>
              <a:ext uri="{FF2B5EF4-FFF2-40B4-BE49-F238E27FC236}">
                <a16:creationId xmlns:a16="http://schemas.microsoft.com/office/drawing/2014/main" id="{2A93BF97-673A-106C-D392-58E0B7AB4DBE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05050" y="482745"/>
            <a:ext cx="7581900" cy="90603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 fontScale="92500"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Which words are synonyms?</a:t>
            </a:r>
          </a:p>
        </p:txBody>
      </p:sp>
      <p:pic>
        <p:nvPicPr>
          <p:cNvPr id="7" name="Picture 6" descr="A picture containing wheel&#10;&#10;Description automatically generated">
            <a:extLst>
              <a:ext uri="{FF2B5EF4-FFF2-40B4-BE49-F238E27FC236}">
                <a16:creationId xmlns:a16="http://schemas.microsoft.com/office/drawing/2014/main" id="{A82C2FEB-EE39-CD09-539A-CAC1699C4B2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60237" y="1129388"/>
            <a:ext cx="3344348" cy="3120228"/>
          </a:xfrm>
          <a:prstGeom prst="rect">
            <a:avLst/>
          </a:prstGeom>
        </p:spPr>
      </p:pic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0800837F-15A0-A485-1C57-276C1A9FB6FD}"/>
              </a:ext>
            </a:extLst>
          </p:cNvPr>
          <p:cNvSpPr txBox="1">
            <a:spLocks/>
          </p:cNvSpPr>
          <p:nvPr/>
        </p:nvSpPr>
        <p:spPr>
          <a:xfrm>
            <a:off x="1990164" y="4100189"/>
            <a:ext cx="8211671" cy="90603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4400" dirty="0">
                <a:solidFill>
                  <a:schemeClr val="bg1"/>
                </a:solidFill>
              </a:rPr>
              <a:t>Gizmo and device are synonyms.</a:t>
            </a:r>
            <a:endParaRPr lang="en-GB" sz="4400" b="1" u="sng" dirty="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11" name="Picture 10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5B4FDD6A-AEE9-92AE-0978-6568267B5A2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44009" y="1067841"/>
            <a:ext cx="2305182" cy="2977375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13" name="Title 1">
            <a:extLst>
              <a:ext uri="{FF2B5EF4-FFF2-40B4-BE49-F238E27FC236}">
                <a16:creationId xmlns:a16="http://schemas.microsoft.com/office/drawing/2014/main" id="{633047C0-1C8C-C731-D83A-FD58921E07DB}"/>
              </a:ext>
            </a:extLst>
          </p:cNvPr>
          <p:cNvSpPr txBox="1">
            <a:spLocks/>
          </p:cNvSpPr>
          <p:nvPr/>
        </p:nvSpPr>
        <p:spPr>
          <a:xfrm>
            <a:off x="6601544" y="1862001"/>
            <a:ext cx="2160000" cy="729570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gremlin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8A01C338-5994-288E-35A6-A9C433CF8AE5}"/>
              </a:ext>
            </a:extLst>
          </p:cNvPr>
          <p:cNvSpPr txBox="1">
            <a:spLocks/>
          </p:cNvSpPr>
          <p:nvPr/>
        </p:nvSpPr>
        <p:spPr>
          <a:xfrm>
            <a:off x="3459079" y="2843307"/>
            <a:ext cx="2160000" cy="729569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devise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F92A2919-C564-924F-E6D9-6CCF601BDCA6}"/>
              </a:ext>
            </a:extLst>
          </p:cNvPr>
          <p:cNvSpPr txBox="1">
            <a:spLocks/>
          </p:cNvSpPr>
          <p:nvPr/>
        </p:nvSpPr>
        <p:spPr>
          <a:xfrm>
            <a:off x="6601544" y="2843307"/>
            <a:ext cx="2160000" cy="729569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device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95C9FE9C-49B5-E201-B6ED-30FECCD28E50}"/>
              </a:ext>
            </a:extLst>
          </p:cNvPr>
          <p:cNvSpPr txBox="1">
            <a:spLocks/>
          </p:cNvSpPr>
          <p:nvPr/>
        </p:nvSpPr>
        <p:spPr>
          <a:xfrm>
            <a:off x="3459079" y="1861124"/>
            <a:ext cx="2160000" cy="729569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gizmo</a:t>
            </a:r>
          </a:p>
        </p:txBody>
      </p:sp>
      <p:sp>
        <p:nvSpPr>
          <p:cNvPr id="5" name="Arrow: Up-Down 4">
            <a:extLst>
              <a:ext uri="{FF2B5EF4-FFF2-40B4-BE49-F238E27FC236}">
                <a16:creationId xmlns:a16="http://schemas.microsoft.com/office/drawing/2014/main" id="{F0CAFE56-4201-13C7-2D91-EDF899F2882D}"/>
              </a:ext>
            </a:extLst>
          </p:cNvPr>
          <p:cNvSpPr/>
          <p:nvPr/>
        </p:nvSpPr>
        <p:spPr>
          <a:xfrm rot="17584188">
            <a:off x="5940388" y="1799363"/>
            <a:ext cx="374968" cy="1833649"/>
          </a:xfrm>
          <a:prstGeom prst="upDown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533537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3" grpId="0" animBg="1"/>
      <p:bldP spid="14" grpId="0" animBg="1"/>
      <p:bldP spid="5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490</Words>
  <Application>Microsoft Office PowerPoint</Application>
  <PresentationFormat>Widescreen</PresentationFormat>
  <Paragraphs>133</Paragraphs>
  <Slides>21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4" baseType="lpstr">
      <vt:lpstr>Arial</vt:lpstr>
      <vt:lpstr>Andika</vt:lpstr>
      <vt:lpstr>Office Theme</vt:lpstr>
      <vt:lpstr> How to Use this PowerPoint</vt:lpstr>
      <vt:lpstr>Scrambler has been scrambling!</vt:lpstr>
      <vt:lpstr>Homophones 1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device or devise?</vt:lpstr>
      <vt:lpstr>licence or license?</vt:lpstr>
      <vt:lpstr>aloud or allowed?</vt:lpstr>
      <vt:lpstr>aisle or isle?</vt:lpstr>
      <vt:lpstr>alter or altar?</vt:lpstr>
      <vt:lpstr>Can you spot the spelling mistakes?</vt:lpstr>
      <vt:lpstr>Can you spot the spelling mistakes?</vt:lpstr>
      <vt:lpstr>PowerPoint Presentation</vt:lpstr>
      <vt:lpstr>Here are this week’s spellings to practise: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36</cp:revision>
  <dcterms:created xsi:type="dcterms:W3CDTF">2022-05-31T09:42:07Z</dcterms:created>
  <dcterms:modified xsi:type="dcterms:W3CDTF">2025-12-09T09:45:35Z</dcterms:modified>
</cp:coreProperties>
</file>