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03" r:id="rId3"/>
    <p:sldId id="274" r:id="rId4"/>
    <p:sldId id="260" r:id="rId5"/>
    <p:sldId id="374" r:id="rId6"/>
    <p:sldId id="376" r:id="rId7"/>
    <p:sldId id="377" r:id="rId8"/>
    <p:sldId id="378" r:id="rId9"/>
    <p:sldId id="379" r:id="rId10"/>
    <p:sldId id="261" r:id="rId11"/>
    <p:sldId id="262" r:id="rId12"/>
    <p:sldId id="266" r:id="rId13"/>
    <p:sldId id="270" r:id="rId14"/>
    <p:sldId id="267" r:id="rId15"/>
    <p:sldId id="265" r:id="rId16"/>
    <p:sldId id="271" r:id="rId17"/>
    <p:sldId id="365" r:id="rId18"/>
    <p:sldId id="380" r:id="rId19"/>
    <p:sldId id="363" r:id="rId20"/>
    <p:sldId id="277" r:id="rId21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D93AFE-4DB3-46BC-B5EF-4310F7545907}" v="2" dt="2025-12-09T09:46:04.1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9T09:46:04.106" v="2"/>
      <pc:docMkLst>
        <pc:docMk/>
      </pc:docMkLst>
      <pc:sldChg chg="addSp modSp modAnim">
        <pc:chgData name="Glen Jones" userId="e846aaca-4b24-4b13-b0d0-f2308e16b284" providerId="ADAL" clId="{ED47ACC3-9597-4D89-A1DC-43CF280EF274}" dt="2025-12-09T09:46:04.106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9T09:46:04.106" v="2"/>
          <ac:spMkLst>
            <pc:docMk/>
            <pc:sldMk cId="0" sldId="277"/>
            <ac:spMk id="2" creationId="{9C2BCF1E-A8E7-513E-A2E1-BEBDB1360AAA}"/>
          </ac:spMkLst>
        </pc:spChg>
      </pc:sldChg>
      <pc:sldChg chg="del">
        <pc:chgData name="Glen Jones" userId="e846aaca-4b24-4b13-b0d0-f2308e16b284" providerId="ADAL" clId="{ED47ACC3-9597-4D89-A1DC-43CF280EF274}" dt="2025-12-09T09:43:28.590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9T09:43:27.051" v="0"/>
        <pc:sldMkLst>
          <pc:docMk/>
          <pc:sldMk cId="2515382227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D568B0D-0165-8B4F-7E33-7581947B1F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guest or guessed?</a:t>
            </a:r>
          </a:p>
        </p:txBody>
      </p:sp>
      <p:pic>
        <p:nvPicPr>
          <p:cNvPr id="6" name="Picture 5" descr="A person using a phone at a reception desk&#10;&#10;AI-generated content may be incorrect.">
            <a:extLst>
              <a:ext uri="{FF2B5EF4-FFF2-40B4-BE49-F238E27FC236}">
                <a16:creationId xmlns:a16="http://schemas.microsoft.com/office/drawing/2014/main" id="{A0FCF535-57C9-30B5-5266-2A4A675738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7756" y="2020052"/>
            <a:ext cx="6416488" cy="4277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324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7482861-BE20-A8F8-AE13-8B231E0F6A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bridal or bridle?</a:t>
            </a:r>
          </a:p>
        </p:txBody>
      </p:sp>
      <p:pic>
        <p:nvPicPr>
          <p:cNvPr id="5" name="Picture 4" descr="A person in a white dress holding a bouquet of flowers&#10;&#10;AI-generated content may be incorrect.">
            <a:extLst>
              <a:ext uri="{FF2B5EF4-FFF2-40B4-BE49-F238E27FC236}">
                <a16:creationId xmlns:a16="http://schemas.microsoft.com/office/drawing/2014/main" id="{61FE6995-8514-8412-B2D0-834263FBDC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2655" y="2124134"/>
            <a:ext cx="2915573" cy="4368741"/>
          </a:xfrm>
          <a:prstGeom prst="rect">
            <a:avLst/>
          </a:prstGeom>
        </p:spPr>
      </p:pic>
      <p:pic>
        <p:nvPicPr>
          <p:cNvPr id="7" name="Picture 6" descr="A white horse with a bridle&#10;&#10;AI-generated content may be incorrect.">
            <a:extLst>
              <a:ext uri="{FF2B5EF4-FFF2-40B4-BE49-F238E27FC236}">
                <a16:creationId xmlns:a16="http://schemas.microsoft.com/office/drawing/2014/main" id="{650E3325-6117-DB1C-E5F5-778293B066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5134" y="2124134"/>
            <a:ext cx="3304973" cy="440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010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8A6500D3-A361-E7CB-B3E0-DC44864C5D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draft or draught?</a:t>
            </a:r>
          </a:p>
        </p:txBody>
      </p:sp>
      <p:pic>
        <p:nvPicPr>
          <p:cNvPr id="6" name="Picture 5" descr="A desk with various office supplies&#10;&#10;AI-generated content may be incorrect.">
            <a:extLst>
              <a:ext uri="{FF2B5EF4-FFF2-40B4-BE49-F238E27FC236}">
                <a16:creationId xmlns:a16="http://schemas.microsoft.com/office/drawing/2014/main" id="{10477718-F2E7-D5B3-3969-F14D904CF7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8906" y="1978227"/>
            <a:ext cx="6994188" cy="466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218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B1689D6-FA2D-EB32-549D-056AFE6AFB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farther or father?</a:t>
            </a:r>
          </a:p>
        </p:txBody>
      </p:sp>
      <p:pic>
        <p:nvPicPr>
          <p:cNvPr id="6" name="Picture 5" descr="A person carrying a child on his shoulders&#10;&#10;AI-generated content may be incorrect.">
            <a:extLst>
              <a:ext uri="{FF2B5EF4-FFF2-40B4-BE49-F238E27FC236}">
                <a16:creationId xmlns:a16="http://schemas.microsoft.com/office/drawing/2014/main" id="{19E262D8-25B5-EE59-BBFF-32F1A2D651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1044" y="1906080"/>
            <a:ext cx="3589912" cy="4786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7074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022267E-B956-2341-279E-5A20A80F19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ascent or assent?</a:t>
            </a:r>
          </a:p>
        </p:txBody>
      </p:sp>
      <p:pic>
        <p:nvPicPr>
          <p:cNvPr id="6" name="Picture 5" descr="People walking on a snowy mountain&#10;&#10;AI-generated content may be incorrect.">
            <a:extLst>
              <a:ext uri="{FF2B5EF4-FFF2-40B4-BE49-F238E27FC236}">
                <a16:creationId xmlns:a16="http://schemas.microsoft.com/office/drawing/2014/main" id="{2378442C-77BD-AE0D-746F-D204F4523B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5791" y="1887330"/>
            <a:ext cx="8200417" cy="4605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1598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9C60234F-D80A-FC30-4469-897D486038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descent or dissent?</a:t>
            </a:r>
          </a:p>
        </p:txBody>
      </p:sp>
      <p:pic>
        <p:nvPicPr>
          <p:cNvPr id="6" name="Picture 5" descr="A group of people holding signs&#10;&#10;AI-generated content may be incorrect.">
            <a:extLst>
              <a:ext uri="{FF2B5EF4-FFF2-40B4-BE49-F238E27FC236}">
                <a16:creationId xmlns:a16="http://schemas.microsoft.com/office/drawing/2014/main" id="{E7990A54-531B-9A6E-5356-3C8DB2E1CF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2247" y="2040888"/>
            <a:ext cx="6407506" cy="4277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7179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EF5CFF3-8E55-213D-D2EF-EFF0111941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serial or cereal?</a:t>
            </a:r>
          </a:p>
        </p:txBody>
      </p:sp>
      <p:pic>
        <p:nvPicPr>
          <p:cNvPr id="6" name="Picture 5" descr="A bowl of cereal with milk and cereal on it&#10;&#10;AI-generated content may be incorrect.">
            <a:extLst>
              <a:ext uri="{FF2B5EF4-FFF2-40B4-BE49-F238E27FC236}">
                <a16:creationId xmlns:a16="http://schemas.microsoft.com/office/drawing/2014/main" id="{1ABD46F6-9D41-F613-E500-A7E0953E94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7455" y="1950058"/>
            <a:ext cx="6057089" cy="454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992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complemented Aimee on the smooth assent on take-off.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02426" y="369179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complimented Aimee on the smooth ascent on take-off.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32906" y="518148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</a:t>
            </a:r>
            <a:r>
              <a:rPr lang="en-GB" sz="3600" dirty="0">
                <a:solidFill>
                  <a:srgbClr val="7030A0"/>
                </a:solidFill>
              </a:rPr>
              <a:t>complimented</a:t>
            </a:r>
            <a:r>
              <a:rPr lang="en-GB" sz="3600" dirty="0">
                <a:solidFill>
                  <a:schemeClr val="bg1"/>
                </a:solidFill>
              </a:rPr>
              <a:t> Aimee on the smooth </a:t>
            </a:r>
            <a:r>
              <a:rPr lang="en-GB" sz="3600" dirty="0">
                <a:solidFill>
                  <a:srgbClr val="7030A0"/>
                </a:solidFill>
              </a:rPr>
              <a:t>ascent</a:t>
            </a:r>
            <a:r>
              <a:rPr lang="en-GB" sz="3600" dirty="0">
                <a:solidFill>
                  <a:schemeClr val="bg1"/>
                </a:solidFill>
              </a:rPr>
              <a:t> on take-off.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1D254B-CEA0-904E-379B-E769D266F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4B02884F-D8F7-7B50-416C-F687250562A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621AEB2-0445-69EF-D498-2E7627A40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07496D8-7000-61F9-CA55-BE8152393FC8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3453BE5-C3CC-3291-0BD1-BF1B156C1D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B85720-AC40-B54E-D7A2-ABE1A04E56FE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 </a:t>
            </a:r>
            <a:r>
              <a:rPr lang="en-GB" sz="3600" dirty="0" err="1">
                <a:solidFill>
                  <a:schemeClr val="bg1"/>
                </a:solidFill>
              </a:rPr>
              <a:t>desented</a:t>
            </a:r>
            <a:r>
              <a:rPr lang="en-GB" sz="3600" dirty="0">
                <a:solidFill>
                  <a:schemeClr val="bg1"/>
                </a:solidFill>
              </a:rPr>
              <a:t> the rocket and </a:t>
            </a:r>
            <a:r>
              <a:rPr lang="en-GB" sz="3600" dirty="0" err="1">
                <a:solidFill>
                  <a:schemeClr val="bg1"/>
                </a:solidFill>
              </a:rPr>
              <a:t>heded</a:t>
            </a:r>
            <a:r>
              <a:rPr lang="en-GB" sz="36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into the dessert.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3C0E4F-8C15-D377-4079-814962442B03}"/>
              </a:ext>
            </a:extLst>
          </p:cNvPr>
          <p:cNvSpPr txBox="1"/>
          <p:nvPr/>
        </p:nvSpPr>
        <p:spPr>
          <a:xfrm>
            <a:off x="723207" y="3428999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 descended the rocket and headed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into the desert.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148665-F49B-0647-458B-239F8AEE4445}"/>
              </a:ext>
            </a:extLst>
          </p:cNvPr>
          <p:cNvSpPr txBox="1"/>
          <p:nvPr/>
        </p:nvSpPr>
        <p:spPr>
          <a:xfrm>
            <a:off x="723207" y="511900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 </a:t>
            </a:r>
            <a:r>
              <a:rPr lang="en-GB" sz="3600" dirty="0">
                <a:solidFill>
                  <a:srgbClr val="7030A0"/>
                </a:solidFill>
              </a:rPr>
              <a:t>descended</a:t>
            </a:r>
            <a:r>
              <a:rPr lang="en-GB" sz="3600" dirty="0">
                <a:solidFill>
                  <a:schemeClr val="bg1"/>
                </a:solidFill>
              </a:rPr>
              <a:t> the rocket and </a:t>
            </a:r>
            <a:r>
              <a:rPr lang="en-GB" sz="3600" dirty="0">
                <a:solidFill>
                  <a:srgbClr val="7030A0"/>
                </a:solidFill>
              </a:rPr>
              <a:t>headed</a:t>
            </a:r>
            <a:r>
              <a:rPr lang="en-GB" sz="36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into the </a:t>
            </a:r>
            <a:r>
              <a:rPr lang="en-GB" sz="3600" dirty="0">
                <a:solidFill>
                  <a:srgbClr val="7030A0"/>
                </a:solidFill>
              </a:rPr>
              <a:t>desert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1398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3418107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5T3BW6L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5T3BW6P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5T3BW6S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5T3BW6F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5T3BW6A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5T3BW6Sa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5T3BW6Fe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A parking lot with white text&#10;&#10;AI-generated content may be incorrect.">
            <a:extLst>
              <a:ext uri="{FF2B5EF4-FFF2-40B4-BE49-F238E27FC236}">
                <a16:creationId xmlns:a16="http://schemas.microsoft.com/office/drawing/2014/main" id="{092912BB-FAC8-68B7-7A84-AD5E7AADA1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1137" y="1690688"/>
            <a:ext cx="7389725" cy="4138246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DC520FF-6303-6331-1584-4E2AD443D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23946277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CF1AD44-6FD7-BCE5-83E3-7AB4EDDE7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BAFF546-9E03-CE63-81A3-837B6C4E2E8D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38D70B7-862A-61C0-DC06-A0974AA97C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6073" y="1730018"/>
            <a:ext cx="8614690" cy="4283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defTabSz="536575">
              <a:lnSpc>
                <a:spcPct val="2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ascent/assent</a:t>
            </a:r>
          </a:p>
          <a:p>
            <a:pPr defTabSz="536575">
              <a:lnSpc>
                <a:spcPct val="2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descent/dissent </a:t>
            </a:r>
          </a:p>
          <a:p>
            <a:pPr defTabSz="536575">
              <a:lnSpc>
                <a:spcPct val="2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bridal/bridle</a:t>
            </a:r>
          </a:p>
          <a:p>
            <a:pPr defTabSz="536575">
              <a:lnSpc>
                <a:spcPct val="2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serial/cereal</a:t>
            </a:r>
          </a:p>
          <a:p>
            <a:pPr defTabSz="536575">
              <a:lnSpc>
                <a:spcPct val="2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compliment/complement</a:t>
            </a:r>
          </a:p>
          <a:p>
            <a:pPr defTabSz="442913">
              <a:lnSpc>
                <a:spcPct val="2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desert/dessert</a:t>
            </a:r>
          </a:p>
          <a:p>
            <a:pPr defTabSz="442913">
              <a:lnSpc>
                <a:spcPct val="2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draft/draught </a:t>
            </a:r>
          </a:p>
          <a:p>
            <a:pPr defTabSz="442913">
              <a:lnSpc>
                <a:spcPct val="2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farther/father</a:t>
            </a:r>
          </a:p>
          <a:p>
            <a:pPr defTabSz="442913">
              <a:lnSpc>
                <a:spcPct val="2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guessed/guest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673A91F-BFD5-0E70-B5B5-CF2CBF1F60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9C2BCF1E-A8E7-513E-A2E1-BEBDB1360AAA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AD9934D-1889-F8A5-C267-41F995D868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462655"/>
            <a:ext cx="9144000" cy="114953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Homophones 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F887D13A-80A8-EDBF-EB6B-B85CFC5458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7CF5149-3EFC-FC18-E978-BB23855562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A758F8C-C597-9073-2E3E-3F3C2E37102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7161 0.583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2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372 -0.0472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93" y="-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273650E-CAFD-F2F2-8C09-A166BC57BC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80299"/>
            <a:ext cx="10515600" cy="500189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Homophones are words that sound the same but are spelt differently.</a:t>
            </a:r>
          </a:p>
          <a:p>
            <a:pPr algn="ctr"/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It’s sometimes difficult to know which spelling to use!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anyone think of any examples?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80441CE-8A56-A24B-7165-F19159DBEA68}"/>
              </a:ext>
            </a:extLst>
          </p:cNvPr>
          <p:cNvSpPr txBox="1">
            <a:spLocks/>
          </p:cNvSpPr>
          <p:nvPr/>
        </p:nvSpPr>
        <p:spPr>
          <a:xfrm>
            <a:off x="838200" y="580298"/>
            <a:ext cx="10515600" cy="500189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Does anyone remember what a homophone is?</a:t>
            </a:r>
          </a:p>
        </p:txBody>
      </p:sp>
    </p:spTree>
    <p:extLst>
      <p:ext uri="{BB962C8B-B14F-4D97-AF65-F5344CB8AC3E}">
        <p14:creationId xmlns:p14="http://schemas.microsoft.com/office/powerpoint/2010/main" val="113236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26719" y="271089"/>
            <a:ext cx="11443065" cy="123524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642740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assent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642740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Go upwards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386175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It never rains here.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439663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dessert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185670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desert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132182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Keep going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3964292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ascent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3910804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Pudding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68942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Agree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4742914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father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513921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farther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460433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 dad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11111E-6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Assent and agree are synonyms.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ascent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disagree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agree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assent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335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Serial and consecutive are synonyms.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murder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cereal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consecutive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serial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829519" y="1872649"/>
            <a:ext cx="374968" cy="1592635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28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Enhance and complement are synonyms.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compliment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complement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slip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enhance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>
            <a:off x="4306771" y="2451388"/>
            <a:ext cx="374968" cy="531224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2133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Dessert and pudding are synonyms.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dessert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pudding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orange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desert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3640734">
            <a:off x="5922829" y="2064382"/>
            <a:ext cx="374968" cy="1360210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142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431</Words>
  <Application>Microsoft Office PowerPoint</Application>
  <PresentationFormat>Widescreen</PresentationFormat>
  <Paragraphs>97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Scrambler has been scrambling!</vt:lpstr>
      <vt:lpstr>Homophones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guest or guessed?</vt:lpstr>
      <vt:lpstr>bridal or bridle?</vt:lpstr>
      <vt:lpstr>draft or draught?</vt:lpstr>
      <vt:lpstr>farther or father?</vt:lpstr>
      <vt:lpstr>ascent or assent?</vt:lpstr>
      <vt:lpstr>descent or dissent?</vt:lpstr>
      <vt:lpstr>serial or cereal?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37</cp:revision>
  <dcterms:created xsi:type="dcterms:W3CDTF">2022-05-31T09:42:07Z</dcterms:created>
  <dcterms:modified xsi:type="dcterms:W3CDTF">2025-12-09T09:46:05Z</dcterms:modified>
</cp:coreProperties>
</file>