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386" r:id="rId3"/>
    <p:sldId id="274" r:id="rId4"/>
    <p:sldId id="294" r:id="rId5"/>
    <p:sldId id="378" r:id="rId6"/>
    <p:sldId id="281" r:id="rId7"/>
    <p:sldId id="282" r:id="rId8"/>
    <p:sldId id="283" r:id="rId9"/>
    <p:sldId id="296" r:id="rId10"/>
    <p:sldId id="377" r:id="rId11"/>
    <p:sldId id="384" r:id="rId12"/>
    <p:sldId id="385" r:id="rId13"/>
    <p:sldId id="286" r:id="rId14"/>
    <p:sldId id="285" r:id="rId15"/>
    <p:sldId id="287" r:id="rId16"/>
    <p:sldId id="284" r:id="rId17"/>
    <p:sldId id="295" r:id="rId18"/>
    <p:sldId id="376" r:id="rId19"/>
    <p:sldId id="288" r:id="rId20"/>
    <p:sldId id="289" r:id="rId21"/>
    <p:sldId id="290" r:id="rId22"/>
    <p:sldId id="297" r:id="rId23"/>
    <p:sldId id="352" r:id="rId24"/>
    <p:sldId id="374" r:id="rId25"/>
    <p:sldId id="379" r:id="rId26"/>
    <p:sldId id="380" r:id="rId27"/>
    <p:sldId id="381" r:id="rId28"/>
    <p:sldId id="382" r:id="rId29"/>
    <p:sldId id="383" r:id="rId30"/>
    <p:sldId id="387" r:id="rId31"/>
    <p:sldId id="365" r:id="rId32"/>
    <p:sldId id="391" r:id="rId33"/>
    <p:sldId id="394" r:id="rId34"/>
    <p:sldId id="395" r:id="rId35"/>
    <p:sldId id="396" r:id="rId36"/>
    <p:sldId id="397" r:id="rId37"/>
    <p:sldId id="398" r:id="rId38"/>
    <p:sldId id="399" r:id="rId39"/>
    <p:sldId id="392" r:id="rId40"/>
    <p:sldId id="393" r:id="rId41"/>
    <p:sldId id="360" r:id="rId42"/>
    <p:sldId id="366" r:id="rId43"/>
    <p:sldId id="362" r:id="rId44"/>
    <p:sldId id="363" r:id="rId45"/>
    <p:sldId id="277" r:id="rId46"/>
  </p:sldIdLst>
  <p:sldSz cx="12192000" cy="6858000"/>
  <p:notesSz cx="6858000" cy="9144000"/>
  <p:embeddedFontLst>
    <p:embeddedFont>
      <p:font typeface="Andika" panose="02000000000000000000" pitchFamily="2" charset="0"/>
      <p:regular r:id="rId47"/>
      <p:bold r:id="rId48"/>
      <p:italic r:id="rId49"/>
      <p:boldItalic r:id="rId5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42030D4-0DA1-4675-B407-0AA9C40D0FBF}" v="135" dt="2026-03-09T12:33:07.34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1.fntdata"/><Relationship Id="rId50" Type="http://schemas.openxmlformats.org/officeDocument/2006/relationships/font" Target="fonts/font4.fntdata"/><Relationship Id="rId55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2.fntdata"/><Relationship Id="rId56" Type="http://schemas.microsoft.com/office/2015/10/relationships/revisionInfo" Target="revisionInfo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3.fntdata"/><Relationship Id="rId57" Type="http://schemas.microsoft.com/office/2018/10/relationships/authors" Target="author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3-09T12:33:07.343" v="445" actId="20577"/>
      <pc:docMkLst>
        <pc:docMk/>
      </pc:docMkLst>
      <pc:sldChg chg="addSp delSp modSp add mod modTransition addAnim delAnim">
        <pc:chgData name="Glen Jones" userId="e846aaca-4b24-4b13-b0d0-f2308e16b284" providerId="ADAL" clId="{ED47ACC3-9597-4D89-A1DC-43CF280EF274}" dt="2026-03-09T12:28:11.124" v="161" actId="20577"/>
        <pc:sldMkLst>
          <pc:docMk/>
          <pc:sldMk cId="239908407" sldId="391"/>
        </pc:sldMkLst>
        <pc:spChg chg="mod">
          <ac:chgData name="Glen Jones" userId="e846aaca-4b24-4b13-b0d0-f2308e16b284" providerId="ADAL" clId="{ED47ACC3-9597-4D89-A1DC-43CF280EF274}" dt="2026-03-09T12:28:08.788" v="157" actId="20577"/>
          <ac:spMkLst>
            <pc:docMk/>
            <pc:sldMk cId="239908407" sldId="391"/>
            <ac:spMk id="8" creationId="{F86B0DE7-5A16-A3F3-B61D-9B3CACFDF291}"/>
          </ac:spMkLst>
        </pc:spChg>
        <pc:spChg chg="add del mod">
          <ac:chgData name="Glen Jones" userId="e846aaca-4b24-4b13-b0d0-f2308e16b284" providerId="ADAL" clId="{ED47ACC3-9597-4D89-A1DC-43CF280EF274}" dt="2026-03-09T12:28:11.124" v="161" actId="20577"/>
          <ac:spMkLst>
            <pc:docMk/>
            <pc:sldMk cId="239908407" sldId="391"/>
            <ac:spMk id="9" creationId="{2DE8FAED-61DF-7A2E-E9DF-64861C9CBEEF}"/>
          </ac:spMkLst>
        </pc:spChg>
        <pc:graphicFrameChg chg="mod modGraphic">
          <ac:chgData name="Glen Jones" userId="e846aaca-4b24-4b13-b0d0-f2308e16b284" providerId="ADAL" clId="{ED47ACC3-9597-4D89-A1DC-43CF280EF274}" dt="2026-03-09T12:27:42.192" v="153" actId="20577"/>
          <ac:graphicFrameMkLst>
            <pc:docMk/>
            <pc:sldMk cId="239908407" sldId="391"/>
            <ac:graphicFrameMk id="7" creationId="{EF7243EB-525E-4BC2-DC0F-45631ECA9AD2}"/>
          </ac:graphicFrameMkLst>
        </pc:graphicFrameChg>
      </pc:sldChg>
      <pc:sldChg chg="delSp modSp add mod modTransition delAnim">
        <pc:chgData name="Glen Jones" userId="e846aaca-4b24-4b13-b0d0-f2308e16b284" providerId="ADAL" clId="{ED47ACC3-9597-4D89-A1DC-43CF280EF274}" dt="2026-03-09T12:25:50.041" v="130"/>
        <pc:sldMkLst>
          <pc:docMk/>
          <pc:sldMk cId="3172458496" sldId="392"/>
        </pc:sldMkLst>
        <pc:spChg chg="mod">
          <ac:chgData name="Glen Jones" userId="e846aaca-4b24-4b13-b0d0-f2308e16b284" providerId="ADAL" clId="{ED47ACC3-9597-4D89-A1DC-43CF280EF274}" dt="2026-03-09T12:25:47.547" v="129" actId="27636"/>
          <ac:spMkLst>
            <pc:docMk/>
            <pc:sldMk cId="3172458496" sldId="392"/>
            <ac:spMk id="8" creationId="{CBD1511B-47FB-2AD7-35D2-75E8D89825FE}"/>
          </ac:spMkLst>
        </pc:spChg>
        <pc:spChg chg="del">
          <ac:chgData name="Glen Jones" userId="e846aaca-4b24-4b13-b0d0-f2308e16b284" providerId="ADAL" clId="{ED47ACC3-9597-4D89-A1DC-43CF280EF274}" dt="2026-03-09T12:25:44.773" v="127" actId="478"/>
          <ac:spMkLst>
            <pc:docMk/>
            <pc:sldMk cId="3172458496" sldId="392"/>
            <ac:spMk id="9" creationId="{D6ED54B5-0D4B-D0D1-FCF3-784512EB47EA}"/>
          </ac:spMkLst>
        </pc:spChg>
      </pc:sldChg>
      <pc:sldChg chg="modSp add mod">
        <pc:chgData name="Glen Jones" userId="e846aaca-4b24-4b13-b0d0-f2308e16b284" providerId="ADAL" clId="{ED47ACC3-9597-4D89-A1DC-43CF280EF274}" dt="2026-03-09T12:26:03.263" v="132" actId="207"/>
        <pc:sldMkLst>
          <pc:docMk/>
          <pc:sldMk cId="3991986126" sldId="393"/>
        </pc:sldMkLst>
        <pc:graphicFrameChg chg="modGraphic">
          <ac:chgData name="Glen Jones" userId="e846aaca-4b24-4b13-b0d0-f2308e16b284" providerId="ADAL" clId="{ED47ACC3-9597-4D89-A1DC-43CF280EF274}" dt="2026-03-09T12:26:03.263" v="132" actId="207"/>
          <ac:graphicFrameMkLst>
            <pc:docMk/>
            <pc:sldMk cId="3991986126" sldId="393"/>
            <ac:graphicFrameMk id="7" creationId="{E8A5CDC1-3CAF-AE14-EA7D-AE7B80B6A073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09T12:28:36.669" v="174" actId="20577"/>
        <pc:sldMkLst>
          <pc:docMk/>
          <pc:sldMk cId="287989981" sldId="394"/>
        </pc:sldMkLst>
        <pc:spChg chg="mod">
          <ac:chgData name="Glen Jones" userId="e846aaca-4b24-4b13-b0d0-f2308e16b284" providerId="ADAL" clId="{ED47ACC3-9597-4D89-A1DC-43CF280EF274}" dt="2026-03-09T12:28:34.134" v="169" actId="20577"/>
          <ac:spMkLst>
            <pc:docMk/>
            <pc:sldMk cId="287989981" sldId="394"/>
            <ac:spMk id="8" creationId="{B85A96C4-F451-05EA-CAAA-FC4A3B0FD380}"/>
          </ac:spMkLst>
        </pc:spChg>
        <pc:spChg chg="mod">
          <ac:chgData name="Glen Jones" userId="e846aaca-4b24-4b13-b0d0-f2308e16b284" providerId="ADAL" clId="{ED47ACC3-9597-4D89-A1DC-43CF280EF274}" dt="2026-03-09T12:28:36.669" v="174" actId="20577"/>
          <ac:spMkLst>
            <pc:docMk/>
            <pc:sldMk cId="287989981" sldId="394"/>
            <ac:spMk id="9" creationId="{8F89A944-74F9-5679-896F-EE1F403CA697}"/>
          </ac:spMkLst>
        </pc:spChg>
        <pc:graphicFrameChg chg="modGraphic">
          <ac:chgData name="Glen Jones" userId="e846aaca-4b24-4b13-b0d0-f2308e16b284" providerId="ADAL" clId="{ED47ACC3-9597-4D89-A1DC-43CF280EF274}" dt="2026-03-09T12:28:21.983" v="164" actId="20577"/>
          <ac:graphicFrameMkLst>
            <pc:docMk/>
            <pc:sldMk cId="287989981" sldId="394"/>
            <ac:graphicFrameMk id="7" creationId="{90A2F1E3-FCEA-1768-66C2-C61D08E9288F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09T12:29:00.342" v="189" actId="20577"/>
        <pc:sldMkLst>
          <pc:docMk/>
          <pc:sldMk cId="1992552626" sldId="395"/>
        </pc:sldMkLst>
        <pc:spChg chg="mod">
          <ac:chgData name="Glen Jones" userId="e846aaca-4b24-4b13-b0d0-f2308e16b284" providerId="ADAL" clId="{ED47ACC3-9597-4D89-A1DC-43CF280EF274}" dt="2026-03-09T12:28:56.797" v="182" actId="20577"/>
          <ac:spMkLst>
            <pc:docMk/>
            <pc:sldMk cId="1992552626" sldId="395"/>
            <ac:spMk id="8" creationId="{A522FD46-724D-D5A7-CC06-C8F67E7F81CA}"/>
          </ac:spMkLst>
        </pc:spChg>
        <pc:spChg chg="mod">
          <ac:chgData name="Glen Jones" userId="e846aaca-4b24-4b13-b0d0-f2308e16b284" providerId="ADAL" clId="{ED47ACC3-9597-4D89-A1DC-43CF280EF274}" dt="2026-03-09T12:29:00.342" v="189" actId="20577"/>
          <ac:spMkLst>
            <pc:docMk/>
            <pc:sldMk cId="1992552626" sldId="395"/>
            <ac:spMk id="9" creationId="{992568BA-8F34-4C60-9742-D6D380643FAF}"/>
          </ac:spMkLst>
        </pc:spChg>
        <pc:graphicFrameChg chg="modGraphic">
          <ac:chgData name="Glen Jones" userId="e846aaca-4b24-4b13-b0d0-f2308e16b284" providerId="ADAL" clId="{ED47ACC3-9597-4D89-A1DC-43CF280EF274}" dt="2026-03-09T12:28:43.199" v="177" actId="20577"/>
          <ac:graphicFrameMkLst>
            <pc:docMk/>
            <pc:sldMk cId="1992552626" sldId="395"/>
            <ac:graphicFrameMk id="7" creationId="{2635077F-024F-E68F-6AA2-3DD96E7C7905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09T12:31:00.918" v="272" actId="20577"/>
        <pc:sldMkLst>
          <pc:docMk/>
          <pc:sldMk cId="3630722408" sldId="396"/>
        </pc:sldMkLst>
        <pc:spChg chg="mod">
          <ac:chgData name="Glen Jones" userId="e846aaca-4b24-4b13-b0d0-f2308e16b284" providerId="ADAL" clId="{ED47ACC3-9597-4D89-A1DC-43CF280EF274}" dt="2026-03-09T12:30:56.108" v="267" actId="20577"/>
          <ac:spMkLst>
            <pc:docMk/>
            <pc:sldMk cId="3630722408" sldId="396"/>
            <ac:spMk id="8" creationId="{944B09C4-7B36-1DEA-48FD-2FFA3AACD60F}"/>
          </ac:spMkLst>
        </pc:spChg>
        <pc:spChg chg="mod">
          <ac:chgData name="Glen Jones" userId="e846aaca-4b24-4b13-b0d0-f2308e16b284" providerId="ADAL" clId="{ED47ACC3-9597-4D89-A1DC-43CF280EF274}" dt="2026-03-09T12:31:00.918" v="272" actId="20577"/>
          <ac:spMkLst>
            <pc:docMk/>
            <pc:sldMk cId="3630722408" sldId="396"/>
            <ac:spMk id="9" creationId="{75002EB2-9E2E-3405-1E83-66A038696B8D}"/>
          </ac:spMkLst>
        </pc:spChg>
        <pc:graphicFrameChg chg="modGraphic">
          <ac:chgData name="Glen Jones" userId="e846aaca-4b24-4b13-b0d0-f2308e16b284" providerId="ADAL" clId="{ED47ACC3-9597-4D89-A1DC-43CF280EF274}" dt="2026-03-09T12:29:11.221" v="194" actId="20577"/>
          <ac:graphicFrameMkLst>
            <pc:docMk/>
            <pc:sldMk cId="3630722408" sldId="396"/>
            <ac:graphicFrameMk id="7" creationId="{BD6C10F0-DAFE-0CDC-1293-77561FD8CA89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09T12:32:12.638" v="407" actId="20577"/>
        <pc:sldMkLst>
          <pc:docMk/>
          <pc:sldMk cId="3416530112" sldId="397"/>
        </pc:sldMkLst>
        <pc:spChg chg="mod">
          <ac:chgData name="Glen Jones" userId="e846aaca-4b24-4b13-b0d0-f2308e16b284" providerId="ADAL" clId="{ED47ACC3-9597-4D89-A1DC-43CF280EF274}" dt="2026-03-09T12:32:06.701" v="394" actId="27636"/>
          <ac:spMkLst>
            <pc:docMk/>
            <pc:sldMk cId="3416530112" sldId="397"/>
            <ac:spMk id="8" creationId="{E6B0EDFB-A6DD-8FA7-8F5C-C84071EDDB02}"/>
          </ac:spMkLst>
        </pc:spChg>
        <pc:spChg chg="mod">
          <ac:chgData name="Glen Jones" userId="e846aaca-4b24-4b13-b0d0-f2308e16b284" providerId="ADAL" clId="{ED47ACC3-9597-4D89-A1DC-43CF280EF274}" dt="2026-03-09T12:32:12.638" v="407" actId="20577"/>
          <ac:spMkLst>
            <pc:docMk/>
            <pc:sldMk cId="3416530112" sldId="397"/>
            <ac:spMk id="9" creationId="{B018B346-50B9-EE60-A2A6-17834B0EE3C6}"/>
          </ac:spMkLst>
        </pc:spChg>
        <pc:graphicFrameChg chg="modGraphic">
          <ac:chgData name="Glen Jones" userId="e846aaca-4b24-4b13-b0d0-f2308e16b284" providerId="ADAL" clId="{ED47ACC3-9597-4D89-A1DC-43CF280EF274}" dt="2026-03-09T12:31:08.887" v="275" actId="20577"/>
          <ac:graphicFrameMkLst>
            <pc:docMk/>
            <pc:sldMk cId="3416530112" sldId="397"/>
            <ac:graphicFrameMk id="7" creationId="{34651A87-8E1F-6765-9707-3D3C42B53FCB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09T12:32:26.322" v="414" actId="20577"/>
        <pc:sldMkLst>
          <pc:docMk/>
          <pc:sldMk cId="188301344" sldId="398"/>
        </pc:sldMkLst>
        <pc:spChg chg="mod">
          <ac:chgData name="Glen Jones" userId="e846aaca-4b24-4b13-b0d0-f2308e16b284" providerId="ADAL" clId="{ED47ACC3-9597-4D89-A1DC-43CF280EF274}" dt="2026-03-09T12:32:18.921" v="409" actId="20577"/>
          <ac:spMkLst>
            <pc:docMk/>
            <pc:sldMk cId="188301344" sldId="398"/>
            <ac:spMk id="8" creationId="{A5F58A5F-FE56-49C6-ED5A-000C6674DFA0}"/>
          </ac:spMkLst>
        </pc:spChg>
        <pc:graphicFrameChg chg="modGraphic">
          <ac:chgData name="Glen Jones" userId="e846aaca-4b24-4b13-b0d0-f2308e16b284" providerId="ADAL" clId="{ED47ACC3-9597-4D89-A1DC-43CF280EF274}" dt="2026-03-09T12:32:26.322" v="414" actId="20577"/>
          <ac:graphicFrameMkLst>
            <pc:docMk/>
            <pc:sldMk cId="188301344" sldId="398"/>
            <ac:graphicFrameMk id="7" creationId="{4184DC9B-2277-E8EF-8629-C8D007DCEA08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09T12:33:07.343" v="445" actId="20577"/>
        <pc:sldMkLst>
          <pc:docMk/>
          <pc:sldMk cId="2783610218" sldId="399"/>
        </pc:sldMkLst>
        <pc:spChg chg="mod">
          <ac:chgData name="Glen Jones" userId="e846aaca-4b24-4b13-b0d0-f2308e16b284" providerId="ADAL" clId="{ED47ACC3-9597-4D89-A1DC-43CF280EF274}" dt="2026-03-09T12:33:04.086" v="439" actId="20577"/>
          <ac:spMkLst>
            <pc:docMk/>
            <pc:sldMk cId="2783610218" sldId="399"/>
            <ac:spMk id="8" creationId="{E41AD96C-C752-79AA-69D7-C9A9A52B1D71}"/>
          </ac:spMkLst>
        </pc:spChg>
        <pc:spChg chg="mod">
          <ac:chgData name="Glen Jones" userId="e846aaca-4b24-4b13-b0d0-f2308e16b284" providerId="ADAL" clId="{ED47ACC3-9597-4D89-A1DC-43CF280EF274}" dt="2026-03-09T12:33:07.343" v="445" actId="20577"/>
          <ac:spMkLst>
            <pc:docMk/>
            <pc:sldMk cId="2783610218" sldId="399"/>
            <ac:spMk id="9" creationId="{195E2600-F479-A1AE-87F3-F3A382BC725F}"/>
          </ac:spMkLst>
        </pc:spChg>
        <pc:graphicFrameChg chg="modGraphic">
          <ac:chgData name="Glen Jones" userId="e846aaca-4b24-4b13-b0d0-f2308e16b284" providerId="ADAL" clId="{ED47ACC3-9597-4D89-A1DC-43CF280EF274}" dt="2026-03-09T12:32:38.588" v="419" actId="20577"/>
          <ac:graphicFrameMkLst>
            <pc:docMk/>
            <pc:sldMk cId="2783610218" sldId="399"/>
            <ac:graphicFrameMk id="7" creationId="{7EA4D9AE-5090-D0AD-B3D2-FAAEF87141D3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476321"/>
            <a:ext cx="7639291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word “ex” means outside or out of in Latin . </a:t>
            </a:r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1160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043292-D2C3-A778-92CF-3847C58EDD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87D6A97A-D49C-4E8D-AE3B-14127DACF8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001EE6-1367-E2B7-5D88-D528C357AE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02024"/>
            <a:ext cx="11338560" cy="5013484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There is a famous idea </a:t>
            </a:r>
            <a:r>
              <a:rPr lang="en-GB" sz="4400">
                <a:solidFill>
                  <a:schemeClr val="bg1"/>
                </a:solidFill>
              </a:rPr>
              <a:t>called “deus </a:t>
            </a:r>
            <a:r>
              <a:rPr lang="en-GB" sz="4400" dirty="0">
                <a:solidFill>
                  <a:schemeClr val="bg1"/>
                </a:solidFill>
              </a:rPr>
              <a:t>ex machina”.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It is a Latin term that translates to "god from the machine".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It refers to a plot device used in ancient Greek and Roman drama where a seemingly unsolvable problem is suddenly resolved by the unexpected intervention of a new character, event, or object.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think of a film where a problem was suddenly solved?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06F9D5FE-55CC-3E49-B843-7E502FAC94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7" y="4518212"/>
            <a:ext cx="1998276" cy="2539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856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95E6AA-8575-FCE9-2821-5B5C9C7C66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62CAF5B-F4F6-B559-E388-A32CE9897E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3F2167-2FC7-E464-4705-9680BF1408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02024"/>
            <a:ext cx="11338560" cy="5013484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Some think in Harry Potter, Fawkes's arrival with the Sword of Gryffindor, could be seen as examples of “deus ex machina”. </a:t>
            </a:r>
          </a:p>
        </p:txBody>
      </p: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C94FB0AC-DF46-BB15-1979-25CD25A224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7" y="4518212"/>
            <a:ext cx="1998276" cy="2539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2947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5B9D5E29-A1EF-00B7-F407-BDFE41BEFF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I exclude the drink from the deal?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965371" y="2578467"/>
            <a:ext cx="54951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clude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u="sng" dirty="0">
                <a:solidFill>
                  <a:schemeClr val="bg1"/>
                </a:solidFill>
              </a:rPr>
              <a:t>ex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788" y="2278383"/>
            <a:ext cx="5070687" cy="399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92416C37-333A-6119-7031-773FBBAE87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 inhale and then we exhale.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909569" y="257846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hale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u="sng" dirty="0">
                <a:solidFill>
                  <a:schemeClr val="bg1"/>
                </a:solidFill>
              </a:rPr>
              <a:t>ex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887678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9779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C5DD0B29-E79D-8303-2476-8BC6D49C49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way is the exit?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892517" y="2569589"/>
            <a:ext cx="3701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u="sng" dirty="0">
                <a:solidFill>
                  <a:schemeClr val="bg1"/>
                </a:solidFill>
              </a:rPr>
              <a:t>exi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CA2F997-FC12-ADD1-B73B-7DCB237EE80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082" y="1837757"/>
            <a:ext cx="3896400" cy="5020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535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E06627B9-E42E-2EBE-C07C-DB5E83AC59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 need to exterminate the pests.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942685" y="2560711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terminate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u="sng" dirty="0">
                <a:solidFill>
                  <a:schemeClr val="bg1"/>
                </a:solidFill>
              </a:rPr>
              <a:t>ex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51EA1A5-6C72-8FAC-B410-7A3B3B886C5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34919"/>
            <a:ext cx="5689222" cy="4485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7084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B3B2CCCC-3EA4-4D9C-CB3C-71CAC7E5EA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extra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extra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extra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terrestrial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extra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-ordinary	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132114" y="3710866"/>
            <a:ext cx="10058399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extra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Extra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beyond!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655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476321"/>
            <a:ext cx="7639291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“extra” means on the outside or beyond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5F748BC7-9756-CE28-DE47-68C5ADE669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would like an extra sugar in my tea please.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3613564" y="3220126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u="sng" dirty="0">
                <a:solidFill>
                  <a:schemeClr val="bg1"/>
                </a:solidFill>
              </a:rPr>
              <a:t>extra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8F4919DB-F3AD-1C3B-502B-CE3AB24260A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1" y="1856125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251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" name="Picture 4" descr="A sign board with a sign on it&#10;&#10;AI-generated content may be incorrect.">
            <a:extLst>
              <a:ext uri="{FF2B5EF4-FFF2-40B4-BE49-F238E27FC236}">
                <a16:creationId xmlns:a16="http://schemas.microsoft.com/office/drawing/2014/main" id="{6C7F0A55-304F-224D-4B6B-76F3ED4EB7C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0227" y="1308201"/>
            <a:ext cx="5355772" cy="5184674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FBF5B57-50F3-0D70-E72E-9657FC371ED2}"/>
              </a:ext>
            </a:extLst>
          </p:cNvPr>
          <p:cNvSpPr txBox="1">
            <a:spLocks/>
          </p:cNvSpPr>
          <p:nvPr/>
        </p:nvSpPr>
        <p:spPr>
          <a:xfrm>
            <a:off x="304799" y="365125"/>
            <a:ext cx="11591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  <a:endParaRPr lang="en-GB" sz="54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6" name="Picture 5" descr="A white sign with black text&#10;&#10;AI-generated content may be incorrect.">
            <a:extLst>
              <a:ext uri="{FF2B5EF4-FFF2-40B4-BE49-F238E27FC236}">
                <a16:creationId xmlns:a16="http://schemas.microsoft.com/office/drawing/2014/main" id="{55528201-2223-FAE4-6B37-E01E0FDDDB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218" y="1308201"/>
            <a:ext cx="4587263" cy="5184674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195468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A630D4E3-21A4-BAD8-C38D-D292586B36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That information was extraneous.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936202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neous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u="sng" dirty="0">
                <a:solidFill>
                  <a:schemeClr val="bg1"/>
                </a:solidFill>
              </a:rPr>
              <a:t>extra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7BE9401-989E-F31E-8243-F4B48A7AF20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912" y="2170523"/>
            <a:ext cx="3567698" cy="4596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5287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005E4446-7D9E-817C-E6BF-915D58E0EF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is extra-ordinary.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52457" y="3587043"/>
            <a:ext cx="47548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-ordinary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296127" y="3587043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u="sng" dirty="0">
                <a:solidFill>
                  <a:schemeClr val="bg1"/>
                </a:solidFill>
              </a:rPr>
              <a:t>extra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B1707024-0277-7CB8-373E-D2A1289B2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919" y="1717666"/>
            <a:ext cx="4584695" cy="3614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3940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66E31FA5-30D1-3072-6E18-4E769592EC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0" y="918877"/>
            <a:ext cx="11251803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is an extraterrestrial being.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570453" y="3251679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terrestrial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837188" y="3271844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u="sng" dirty="0">
                <a:solidFill>
                  <a:schemeClr val="bg1"/>
                </a:solidFill>
              </a:rPr>
              <a:t>extra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1498" y="1887678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1805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DEC88FD-9D71-8EEF-3D4E-02B2A0573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2" name="Wrope or rope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368085" y="1390338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Equel or equal?</a:t>
            </a:r>
          </a:p>
        </p:txBody>
      </p:sp>
      <p:sp>
        <p:nvSpPr>
          <p:cNvPr id="14" name="Arrow: Down 1">
            <a:extLst>
              <a:ext uri="{FF2B5EF4-FFF2-40B4-BE49-F238E27FC236}">
                <a16:creationId xmlns:a16="http://schemas.microsoft.com/office/drawing/2014/main" id="{DCD3B603-996F-09C5-CC68-C09C4E5EE791}"/>
              </a:ext>
            </a:extLst>
          </p:cNvPr>
          <p:cNvSpPr/>
          <p:nvPr/>
        </p:nvSpPr>
        <p:spPr>
          <a:xfrm>
            <a:off x="1853420" y="2131764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73E3560E-BAA7-921C-597B-A87AD8A336AC}"/>
              </a:ext>
            </a:extLst>
          </p:cNvPr>
          <p:cNvSpPr/>
          <p:nvPr/>
        </p:nvSpPr>
        <p:spPr>
          <a:xfrm>
            <a:off x="364820" y="254244"/>
            <a:ext cx="11420215" cy="92185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is the correct spelling?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Andika" panose="02000000000000000000" pitchFamily="2" charset="0"/>
              </a:rPr>
              <a:t>(Click on the words to reveal the correct spelling?)</a:t>
            </a:r>
          </a:p>
        </p:txBody>
      </p:sp>
      <p:sp>
        <p:nvSpPr>
          <p:cNvPr id="17" name="wrestle or restle">
            <a:extLst>
              <a:ext uri="{FF2B5EF4-FFF2-40B4-BE49-F238E27FC236}">
                <a16:creationId xmlns:a16="http://schemas.microsoft.com/office/drawing/2014/main" id="{82E5F4F9-76A8-C8CD-C96C-32C97E9667D0}"/>
              </a:ext>
            </a:extLst>
          </p:cNvPr>
          <p:cNvSpPr txBox="1">
            <a:spLocks/>
          </p:cNvSpPr>
          <p:nvPr/>
        </p:nvSpPr>
        <p:spPr>
          <a:xfrm>
            <a:off x="4385113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Equalateral or equilateral ?</a:t>
            </a:r>
          </a:p>
        </p:txBody>
      </p:sp>
      <p:sp>
        <p:nvSpPr>
          <p:cNvPr id="18" name="wrestle">
            <a:extLst>
              <a:ext uri="{FF2B5EF4-FFF2-40B4-BE49-F238E27FC236}">
                <a16:creationId xmlns:a16="http://schemas.microsoft.com/office/drawing/2014/main" id="{442B7B09-87E9-6628-3E1D-62D49F083B10}"/>
              </a:ext>
            </a:extLst>
          </p:cNvPr>
          <p:cNvSpPr txBox="1">
            <a:spLocks/>
          </p:cNvSpPr>
          <p:nvPr/>
        </p:nvSpPr>
        <p:spPr>
          <a:xfrm>
            <a:off x="5133677" y="2981002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Equilateral</a:t>
            </a:r>
          </a:p>
        </p:txBody>
      </p:sp>
      <p:sp>
        <p:nvSpPr>
          <p:cNvPr id="19" name="Arrow: Down 2">
            <a:extLst>
              <a:ext uri="{FF2B5EF4-FFF2-40B4-BE49-F238E27FC236}">
                <a16:creationId xmlns:a16="http://schemas.microsoft.com/office/drawing/2014/main" id="{82F49306-BA81-E87D-646B-652BF71D4572}"/>
              </a:ext>
            </a:extLst>
          </p:cNvPr>
          <p:cNvSpPr/>
          <p:nvPr/>
        </p:nvSpPr>
        <p:spPr>
          <a:xfrm>
            <a:off x="5870448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0" name="wrong or rong">
            <a:extLst>
              <a:ext uri="{FF2B5EF4-FFF2-40B4-BE49-F238E27FC236}">
                <a16:creationId xmlns:a16="http://schemas.microsoft.com/office/drawing/2014/main" id="{5D6AE5F1-7026-B0EB-28E1-EAB533D74ECA}"/>
              </a:ext>
            </a:extLst>
          </p:cNvPr>
          <p:cNvSpPr txBox="1">
            <a:spLocks/>
          </p:cNvSpPr>
          <p:nvPr/>
        </p:nvSpPr>
        <p:spPr>
          <a:xfrm>
            <a:off x="8363262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Equidistent or equidistant?</a:t>
            </a:r>
          </a:p>
        </p:txBody>
      </p:sp>
      <p:sp>
        <p:nvSpPr>
          <p:cNvPr id="21" name="wrong">
            <a:extLst>
              <a:ext uri="{FF2B5EF4-FFF2-40B4-BE49-F238E27FC236}">
                <a16:creationId xmlns:a16="http://schemas.microsoft.com/office/drawing/2014/main" id="{BC81FC28-A555-38A5-D4F9-C248F8C077D4}"/>
              </a:ext>
            </a:extLst>
          </p:cNvPr>
          <p:cNvSpPr txBox="1">
            <a:spLocks/>
          </p:cNvSpPr>
          <p:nvPr/>
        </p:nvSpPr>
        <p:spPr>
          <a:xfrm>
            <a:off x="9111826" y="2981002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Equidistant </a:t>
            </a:r>
          </a:p>
        </p:txBody>
      </p:sp>
      <p:sp>
        <p:nvSpPr>
          <p:cNvPr id="22" name="Arrow: Down 3">
            <a:extLst>
              <a:ext uri="{FF2B5EF4-FFF2-40B4-BE49-F238E27FC236}">
                <a16:creationId xmlns:a16="http://schemas.microsoft.com/office/drawing/2014/main" id="{6E2FCBB5-E331-B900-25CB-2334DF67ACF8}"/>
              </a:ext>
            </a:extLst>
          </p:cNvPr>
          <p:cNvSpPr/>
          <p:nvPr/>
        </p:nvSpPr>
        <p:spPr>
          <a:xfrm>
            <a:off x="9848597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3" name="wrobot">
            <a:extLst>
              <a:ext uri="{FF2B5EF4-FFF2-40B4-BE49-F238E27FC236}">
                <a16:creationId xmlns:a16="http://schemas.microsoft.com/office/drawing/2014/main" id="{66309F7B-BDE1-16C4-8C6E-466175AE2157}"/>
              </a:ext>
            </a:extLst>
          </p:cNvPr>
          <p:cNvSpPr txBox="1">
            <a:spLocks/>
          </p:cNvSpPr>
          <p:nvPr/>
        </p:nvSpPr>
        <p:spPr>
          <a:xfrm>
            <a:off x="215410" y="4217771"/>
            <a:ext cx="3613328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Exclud or exclude?</a:t>
            </a:r>
          </a:p>
        </p:txBody>
      </p:sp>
      <p:sp>
        <p:nvSpPr>
          <p:cNvPr id="24" name="robot">
            <a:extLst>
              <a:ext uri="{FF2B5EF4-FFF2-40B4-BE49-F238E27FC236}">
                <a16:creationId xmlns:a16="http://schemas.microsoft.com/office/drawing/2014/main" id="{99285A11-889C-3AF8-1C3E-A566E46E140A}"/>
              </a:ext>
            </a:extLst>
          </p:cNvPr>
          <p:cNvSpPr txBox="1">
            <a:spLocks/>
          </p:cNvSpPr>
          <p:nvPr/>
        </p:nvSpPr>
        <p:spPr>
          <a:xfrm>
            <a:off x="1067680" y="5793258"/>
            <a:ext cx="1841175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Exclude </a:t>
            </a:r>
          </a:p>
        </p:txBody>
      </p:sp>
      <p:sp>
        <p:nvSpPr>
          <p:cNvPr id="25" name="Arrow: Down 4">
            <a:extLst>
              <a:ext uri="{FF2B5EF4-FFF2-40B4-BE49-F238E27FC236}">
                <a16:creationId xmlns:a16="http://schemas.microsoft.com/office/drawing/2014/main" id="{4962AD8A-594A-B7EF-3CF8-2A8C9B8051EE}"/>
              </a:ext>
            </a:extLst>
          </p:cNvPr>
          <p:cNvSpPr/>
          <p:nvPr/>
        </p:nvSpPr>
        <p:spPr>
          <a:xfrm>
            <a:off x="1850156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6" name="wrain or rain">
            <a:extLst>
              <a:ext uri="{FF2B5EF4-FFF2-40B4-BE49-F238E27FC236}">
                <a16:creationId xmlns:a16="http://schemas.microsoft.com/office/drawing/2014/main" id="{C7602D72-0164-9680-101D-29EB385FA5AC}"/>
              </a:ext>
            </a:extLst>
          </p:cNvPr>
          <p:cNvSpPr txBox="1">
            <a:spLocks/>
          </p:cNvSpPr>
          <p:nvPr/>
        </p:nvSpPr>
        <p:spPr>
          <a:xfrm>
            <a:off x="4385113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Exhale or exhail?</a:t>
            </a:r>
          </a:p>
        </p:txBody>
      </p:sp>
      <p:sp>
        <p:nvSpPr>
          <p:cNvPr id="27" name="rain">
            <a:extLst>
              <a:ext uri="{FF2B5EF4-FFF2-40B4-BE49-F238E27FC236}">
                <a16:creationId xmlns:a16="http://schemas.microsoft.com/office/drawing/2014/main" id="{769C9969-239E-6B0C-6C5B-D2882381BF45}"/>
              </a:ext>
            </a:extLst>
          </p:cNvPr>
          <p:cNvSpPr txBox="1">
            <a:spLocks/>
          </p:cNvSpPr>
          <p:nvPr/>
        </p:nvSpPr>
        <p:spPr>
          <a:xfrm>
            <a:off x="5133677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Exhale </a:t>
            </a:r>
          </a:p>
        </p:txBody>
      </p:sp>
      <p:sp>
        <p:nvSpPr>
          <p:cNvPr id="28" name="Arrow: Down 5">
            <a:extLst>
              <a:ext uri="{FF2B5EF4-FFF2-40B4-BE49-F238E27FC236}">
                <a16:creationId xmlns:a16="http://schemas.microsoft.com/office/drawing/2014/main" id="{474B2AE1-2E68-8F37-4EF3-1FCA1C91088F}"/>
              </a:ext>
            </a:extLst>
          </p:cNvPr>
          <p:cNvSpPr/>
          <p:nvPr/>
        </p:nvSpPr>
        <p:spPr>
          <a:xfrm>
            <a:off x="5870448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wrist or rist">
            <a:extLst>
              <a:ext uri="{FF2B5EF4-FFF2-40B4-BE49-F238E27FC236}">
                <a16:creationId xmlns:a16="http://schemas.microsoft.com/office/drawing/2014/main" id="{944AE3A4-05AA-1EBF-0879-935512E4B8CE}"/>
              </a:ext>
            </a:extLst>
          </p:cNvPr>
          <p:cNvSpPr txBox="1">
            <a:spLocks/>
          </p:cNvSpPr>
          <p:nvPr/>
        </p:nvSpPr>
        <p:spPr>
          <a:xfrm>
            <a:off x="8363262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Extre or extra?</a:t>
            </a:r>
          </a:p>
        </p:txBody>
      </p:sp>
      <p:sp>
        <p:nvSpPr>
          <p:cNvPr id="33" name="wrist">
            <a:extLst>
              <a:ext uri="{FF2B5EF4-FFF2-40B4-BE49-F238E27FC236}">
                <a16:creationId xmlns:a16="http://schemas.microsoft.com/office/drawing/2014/main" id="{6F2444F2-851D-B526-78B8-DCAB74E8AC3F}"/>
              </a:ext>
            </a:extLst>
          </p:cNvPr>
          <p:cNvSpPr txBox="1">
            <a:spLocks/>
          </p:cNvSpPr>
          <p:nvPr/>
        </p:nvSpPr>
        <p:spPr>
          <a:xfrm>
            <a:off x="9111826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Extra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4EE92EE8-8E35-820B-8B18-3ABB7C03988C}"/>
              </a:ext>
            </a:extLst>
          </p:cNvPr>
          <p:cNvSpPr txBox="1">
            <a:spLocks/>
          </p:cNvSpPr>
          <p:nvPr/>
        </p:nvSpPr>
        <p:spPr>
          <a:xfrm>
            <a:off x="1116649" y="2965824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Equal  </a:t>
            </a:r>
          </a:p>
        </p:txBody>
      </p:sp>
      <p:sp>
        <p:nvSpPr>
          <p:cNvPr id="34" name="Arrow: Down 1">
            <a:extLst>
              <a:ext uri="{FF2B5EF4-FFF2-40B4-BE49-F238E27FC236}">
                <a16:creationId xmlns:a16="http://schemas.microsoft.com/office/drawing/2014/main" id="{82EE823D-4920-973A-B4E7-8D58CB76B1E9}"/>
              </a:ext>
            </a:extLst>
          </p:cNvPr>
          <p:cNvSpPr/>
          <p:nvPr/>
        </p:nvSpPr>
        <p:spPr>
          <a:xfrm>
            <a:off x="9848597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19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1" grpId="0" animBg="1"/>
      <p:bldP spid="33" grpId="0" animBg="1"/>
      <p:bldP spid="13" grpId="0" animBg="1"/>
      <p:bldP spid="3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4" y="391888"/>
            <a:ext cx="11338560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Match the words to their meaning.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exacerbate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557877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(verb) To overstate or embellish.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531224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(noun) A state of balance. Opposing forces or influences become equal.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extraction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equilibrium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577589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(noun) A state of ‘equal’ mind, not agitated or imbalanced but calm and peaceful. 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exaggerate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577589" y="420088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(noun) The action of taking something out using force or effort.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553816" y="497951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(verb) To make a bad situation ever worse. Make more out of it. 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770621-7A0E-E5F4-6D14-38BFCF63D919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extravagance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equanimity 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577589" y="5750517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(noun) A lack of restraint in spending or using resources (beyond a reasonable amount).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2A93BF97-673A-106C-D392-58E0B7AB4D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Equilibrium and balanced are synonyms.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temperature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average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equilibrium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balanced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 rot="17584188">
            <a:off x="5940388" y="1799363"/>
            <a:ext cx="374968" cy="1833649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3353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B8EAA40-0A30-96F2-B912-BE5A4E61ED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Extraneous and irrelevant are synonyms.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irrelevant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extraneous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equal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precious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 rot="3619599">
            <a:off x="5972293" y="2005237"/>
            <a:ext cx="374968" cy="1385546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7362B27-4385-3CA5-B183-5E0C8130C84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916" y="1218704"/>
            <a:ext cx="2521831" cy="3249205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A4A1C09-C66E-9671-E3C4-D43355009E04}"/>
              </a:ext>
            </a:extLst>
          </p:cNvPr>
          <p:cNvSpPr txBox="1">
            <a:spLocks/>
          </p:cNvSpPr>
          <p:nvPr/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</p:spTree>
    <p:extLst>
      <p:ext uri="{BB962C8B-B14F-4D97-AF65-F5344CB8AC3E}">
        <p14:creationId xmlns:p14="http://schemas.microsoft.com/office/powerpoint/2010/main" val="3320588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 animBg="1"/>
      <p:bldP spid="17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661D1879-5BB4-B025-2C3A-294AA1E186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Equal and same are synonyms.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impose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same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capture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equal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>
            <a:off x="4400047" y="2358929"/>
            <a:ext cx="278064" cy="704104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28FD7ED-E846-7FBC-6E11-5D52DF1C5E6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7098" y="1797717"/>
            <a:ext cx="3752212" cy="2091179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1F80BFBA-421B-3B0B-740D-A5B4D06125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</p:spTree>
    <p:extLst>
      <p:ext uri="{BB962C8B-B14F-4D97-AF65-F5344CB8AC3E}">
        <p14:creationId xmlns:p14="http://schemas.microsoft.com/office/powerpoint/2010/main" val="4095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6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2A93BF97-673A-106C-D392-58E0B7AB4D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Exit and door can be synonyms.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door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house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room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exit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 rot="16200000">
            <a:off x="5908515" y="1632632"/>
            <a:ext cx="374968" cy="1186552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5048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6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B8EAA40-0A30-96F2-B912-BE5A4E61ED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Extraterrestrial and alien are synonyms.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390056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extraterrestrial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alien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390056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natural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planet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 rot="3619599">
            <a:off x="5967364" y="1874551"/>
            <a:ext cx="374968" cy="1652534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7362B27-4385-3CA5-B183-5E0C8130C84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916" y="1218704"/>
            <a:ext cx="2521831" cy="324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51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 animBg="1"/>
      <p:bldP spid="17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DB05595-C2E5-823B-F84D-0BC836EE545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62C70474-F10F-E3D9-09F4-7BC92C0ACC2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D0B7A63-4091-2A64-CFD0-FD9CD4986F2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57D099-1982-B612-41DC-D4C7E87D180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7"/>
            <a:ext cx="9144000" cy="198131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word families  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equ, ex and contra.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622154"/>
              </p:ext>
            </p:extLst>
          </p:nvPr>
        </p:nvGraphicFramePr>
        <p:xfrm>
          <a:off x="2742404" y="1493806"/>
          <a:ext cx="7367587" cy="2292378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22923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0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Ex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outside or out of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terminate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hale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clude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it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(verbs)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ed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ing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06698" y="674212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9535" y="-116762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757811" y="430552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exterminate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757809" y="549170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exterminating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757809" y="489861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exterminates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A370D7E2-C7AE-2E81-1A17-44247180BA86}"/>
              </a:ext>
            </a:extLst>
          </p:cNvPr>
          <p:cNvSpPr txBox="1">
            <a:spLocks/>
          </p:cNvSpPr>
          <p:nvPr/>
        </p:nvSpPr>
        <p:spPr>
          <a:xfrm>
            <a:off x="3583772" y="432038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exhale</a:t>
            </a:r>
          </a:p>
        </p:txBody>
      </p:sp>
      <p:sp>
        <p:nvSpPr>
          <p:cNvPr id="19" name="rope">
            <a:extLst>
              <a:ext uri="{FF2B5EF4-FFF2-40B4-BE49-F238E27FC236}">
                <a16:creationId xmlns:a16="http://schemas.microsoft.com/office/drawing/2014/main" id="{F6639606-2394-F0D2-83AA-0D4FFEA46ABF}"/>
              </a:ext>
            </a:extLst>
          </p:cNvPr>
          <p:cNvSpPr txBox="1">
            <a:spLocks/>
          </p:cNvSpPr>
          <p:nvPr/>
        </p:nvSpPr>
        <p:spPr>
          <a:xfrm>
            <a:off x="3583772" y="545265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exhaling  </a:t>
            </a:r>
          </a:p>
        </p:txBody>
      </p:sp>
      <p:sp>
        <p:nvSpPr>
          <p:cNvPr id="20" name="rope">
            <a:extLst>
              <a:ext uri="{FF2B5EF4-FFF2-40B4-BE49-F238E27FC236}">
                <a16:creationId xmlns:a16="http://schemas.microsoft.com/office/drawing/2014/main" id="{73CB3B9A-D9B5-0DAC-67B2-A9E279B6BE2A}"/>
              </a:ext>
            </a:extLst>
          </p:cNvPr>
          <p:cNvSpPr txBox="1">
            <a:spLocks/>
          </p:cNvSpPr>
          <p:nvPr/>
        </p:nvSpPr>
        <p:spPr>
          <a:xfrm>
            <a:off x="3583772" y="487810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exhaled  </a:t>
            </a:r>
          </a:p>
        </p:txBody>
      </p:sp>
      <p:sp>
        <p:nvSpPr>
          <p:cNvPr id="21" name="rope">
            <a:extLst>
              <a:ext uri="{FF2B5EF4-FFF2-40B4-BE49-F238E27FC236}">
                <a16:creationId xmlns:a16="http://schemas.microsoft.com/office/drawing/2014/main" id="{94285533-EFAA-8B0D-16B7-9B9FE85D5546}"/>
              </a:ext>
            </a:extLst>
          </p:cNvPr>
          <p:cNvSpPr txBox="1">
            <a:spLocks/>
          </p:cNvSpPr>
          <p:nvPr/>
        </p:nvSpPr>
        <p:spPr>
          <a:xfrm>
            <a:off x="6426200" y="432085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exclude</a:t>
            </a:r>
          </a:p>
        </p:txBody>
      </p:sp>
      <p:sp>
        <p:nvSpPr>
          <p:cNvPr id="22" name="rope">
            <a:extLst>
              <a:ext uri="{FF2B5EF4-FFF2-40B4-BE49-F238E27FC236}">
                <a16:creationId xmlns:a16="http://schemas.microsoft.com/office/drawing/2014/main" id="{F5423B19-6EFC-39FB-FDE4-50E882A373D6}"/>
              </a:ext>
            </a:extLst>
          </p:cNvPr>
          <p:cNvSpPr txBox="1">
            <a:spLocks/>
          </p:cNvSpPr>
          <p:nvPr/>
        </p:nvSpPr>
        <p:spPr>
          <a:xfrm>
            <a:off x="6426198" y="550703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excluded</a:t>
            </a:r>
          </a:p>
        </p:txBody>
      </p:sp>
      <p:sp>
        <p:nvSpPr>
          <p:cNvPr id="23" name="rope">
            <a:extLst>
              <a:ext uri="{FF2B5EF4-FFF2-40B4-BE49-F238E27FC236}">
                <a16:creationId xmlns:a16="http://schemas.microsoft.com/office/drawing/2014/main" id="{5B538301-0FF8-0790-63C8-68AE7AB9E6C5}"/>
              </a:ext>
            </a:extLst>
          </p:cNvPr>
          <p:cNvSpPr txBox="1">
            <a:spLocks/>
          </p:cNvSpPr>
          <p:nvPr/>
        </p:nvSpPr>
        <p:spPr>
          <a:xfrm>
            <a:off x="6426198" y="491394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excludes</a:t>
            </a:r>
          </a:p>
        </p:txBody>
      </p:sp>
      <p:sp>
        <p:nvSpPr>
          <p:cNvPr id="24" name="rope">
            <a:extLst>
              <a:ext uri="{FF2B5EF4-FFF2-40B4-BE49-F238E27FC236}">
                <a16:creationId xmlns:a16="http://schemas.microsoft.com/office/drawing/2014/main" id="{F94D878B-3B18-C415-E98E-B9CE9CD3A0E4}"/>
              </a:ext>
            </a:extLst>
          </p:cNvPr>
          <p:cNvSpPr txBox="1">
            <a:spLocks/>
          </p:cNvSpPr>
          <p:nvPr/>
        </p:nvSpPr>
        <p:spPr>
          <a:xfrm>
            <a:off x="9252159" y="432038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10. exit</a:t>
            </a:r>
          </a:p>
        </p:txBody>
      </p:sp>
      <p:sp>
        <p:nvSpPr>
          <p:cNvPr id="25" name="rope">
            <a:extLst>
              <a:ext uri="{FF2B5EF4-FFF2-40B4-BE49-F238E27FC236}">
                <a16:creationId xmlns:a16="http://schemas.microsoft.com/office/drawing/2014/main" id="{EC752BAE-26C3-B9C7-356B-78E180DEA945}"/>
              </a:ext>
            </a:extLst>
          </p:cNvPr>
          <p:cNvSpPr txBox="1">
            <a:spLocks/>
          </p:cNvSpPr>
          <p:nvPr/>
        </p:nvSpPr>
        <p:spPr>
          <a:xfrm>
            <a:off x="9252159" y="545265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12. exited</a:t>
            </a:r>
          </a:p>
        </p:txBody>
      </p:sp>
      <p:sp>
        <p:nvSpPr>
          <p:cNvPr id="26" name="rope">
            <a:extLst>
              <a:ext uri="{FF2B5EF4-FFF2-40B4-BE49-F238E27FC236}">
                <a16:creationId xmlns:a16="http://schemas.microsoft.com/office/drawing/2014/main" id="{799FAEBD-C611-74FD-58F9-61718A305552}"/>
              </a:ext>
            </a:extLst>
          </p:cNvPr>
          <p:cNvSpPr txBox="1">
            <a:spLocks/>
          </p:cNvSpPr>
          <p:nvPr/>
        </p:nvSpPr>
        <p:spPr>
          <a:xfrm>
            <a:off x="9252159" y="488652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11. exits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12A059-87B9-C1CA-6EE7-C06D95F8CF5E}"/>
              </a:ext>
            </a:extLst>
          </p:cNvPr>
          <p:cNvSpPr txBox="1">
            <a:spLocks/>
          </p:cNvSpPr>
          <p:nvPr/>
        </p:nvSpPr>
        <p:spPr>
          <a:xfrm>
            <a:off x="3583772" y="6066819"/>
            <a:ext cx="5254426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Any words missing?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3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had a penchant for solving equitions about equalateral triangles.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878257" y="4230339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One day, while exploring the city’s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</a:rPr>
              <a:t>extaterrestrial markets, Emile and Aimee stumbled upon an extaordinary device.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698962" y="2124008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had a penchant for solving equ</a:t>
            </a:r>
            <a:r>
              <a:rPr lang="en-GB" sz="3600" u="sng" dirty="0">
                <a:solidFill>
                  <a:srgbClr val="FF0000"/>
                </a:solidFill>
              </a:rPr>
              <a:t>a</a:t>
            </a:r>
            <a:r>
              <a:rPr lang="en-GB" sz="3600" dirty="0">
                <a:solidFill>
                  <a:schemeClr val="bg1"/>
                </a:solidFill>
              </a:rPr>
              <a:t>tions about equ</a:t>
            </a:r>
            <a:r>
              <a:rPr lang="en-GB" sz="3600" u="sng" dirty="0">
                <a:solidFill>
                  <a:srgbClr val="FF0000"/>
                </a:solidFill>
              </a:rPr>
              <a:t>i</a:t>
            </a:r>
            <a:r>
              <a:rPr lang="en-GB" sz="3600" dirty="0">
                <a:solidFill>
                  <a:schemeClr val="bg1"/>
                </a:solidFill>
              </a:rPr>
              <a:t>lateral triangles.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750916" y="4230339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One day, while exploring the city's ext</a:t>
            </a:r>
            <a:r>
              <a:rPr lang="en-GB" sz="3600" u="sng" dirty="0">
                <a:solidFill>
                  <a:srgbClr val="FF0000"/>
                </a:solidFill>
              </a:rPr>
              <a:t>r</a:t>
            </a:r>
            <a:r>
              <a:rPr lang="en-GB" sz="3600" dirty="0">
                <a:solidFill>
                  <a:schemeClr val="bg1"/>
                </a:solidFill>
              </a:rPr>
              <a:t>aterrestrial markets, Emile and Aimee stumbled upon an ext</a:t>
            </a:r>
            <a:r>
              <a:rPr lang="en-GB" sz="3600" u="sng" dirty="0">
                <a:solidFill>
                  <a:srgbClr val="FF0000"/>
                </a:solidFill>
              </a:rPr>
              <a:t>r</a:t>
            </a:r>
            <a:r>
              <a:rPr lang="en-GB" sz="3600" dirty="0">
                <a:solidFill>
                  <a:schemeClr val="bg1"/>
                </a:solidFill>
              </a:rPr>
              <a:t>aordinary device. 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3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D5884F-2A1B-FEE9-BD4F-0CBBAFE9A5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D990557A-2676-4F18-43EF-5F82B479D3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F7243EB-525E-4BC2-DC0F-45631ECA9A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6619327"/>
              </p:ext>
            </p:extLst>
          </p:nvPr>
        </p:nvGraphicFramePr>
        <p:xfrm>
          <a:off x="1667089" y="1984185"/>
          <a:ext cx="8550045" cy="405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00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06592506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60541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F86B0DE7-5A16-A3F3-B61D-9B3CACFDF291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1. Something (such as a door) that is used as a way to go out of a place.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DE8FAED-61DF-7A2E-E9DF-64861C9CBEEF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exit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08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6A9FF1-0AAC-5BFF-A35D-485B1C253F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D80AF43B-706A-8944-4EA8-D893B6B9FF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0A2F1E3-FCEA-1768-66C2-C61D08E928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1699349"/>
              </p:ext>
            </p:extLst>
          </p:nvPr>
        </p:nvGraphicFramePr>
        <p:xfrm>
          <a:off x="1667089" y="1984185"/>
          <a:ext cx="8550045" cy="405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00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06592506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60541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85A96C4-F451-05EA-CAAA-FC4A3B0FD380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2. More than is usual or necessary.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F89A944-74F9-5679-896F-EE1F403CA697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extra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89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4CB2DB-0D26-9BEF-6941-0304570665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DADFA382-2697-52E7-F713-A5F3F0AEF1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635077F-024F-E68F-6AA2-3DD96E7C79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0201175"/>
              </p:ext>
            </p:extLst>
          </p:nvPr>
        </p:nvGraphicFramePr>
        <p:xfrm>
          <a:off x="1667089" y="1984185"/>
          <a:ext cx="8550045" cy="405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00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06592506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60541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A522FD46-724D-D5A7-CC06-C8F67E7F81CA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3. To prevent (someone) from doing something or being a part of a group.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92568BA-8F34-4C60-9742-D6D380643FAF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exclude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2552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B89457-CDE2-6ED4-32B4-9A46B8F8A4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5165A2FF-DA39-B5A2-70A6-51595E8477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D6C10F0-DAFE-0CDC-1293-77561FD8CA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2994596"/>
              </p:ext>
            </p:extLst>
          </p:nvPr>
        </p:nvGraphicFramePr>
        <p:xfrm>
          <a:off x="1667089" y="1984185"/>
          <a:ext cx="8550045" cy="405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00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06592506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60541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944B09C4-7B36-1DEA-48FD-2FFA3AACD60F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4. Two things with the same amount could be described as …..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5002EB2-9E2E-3405-1E83-66A038696B8D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equal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7224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AB5CF5-8A55-132F-10CA-D181B8D9A5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935074AD-9F69-BBF7-2367-62CD3702C7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4651A87-8E1F-6765-9707-3D3C42B53F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7301077"/>
              </p:ext>
            </p:extLst>
          </p:nvPr>
        </p:nvGraphicFramePr>
        <p:xfrm>
          <a:off x="1667089" y="1984185"/>
          <a:ext cx="8550045" cy="405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00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06592506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60541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E6B0EDFB-A6DD-8FA7-8F5C-C84071EDDB02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5. A triangle where all three sides have the same length.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018B346-50B9-EE60-A2A6-17834B0EE3C6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equilateral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530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4EB7A9-6DEE-C0F2-909F-A56A67B618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485D1E32-4DD7-B8A9-E78F-3B4CAA7611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184DC9B-2277-E8EF-8629-C8D007DCEA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4731046"/>
              </p:ext>
            </p:extLst>
          </p:nvPr>
        </p:nvGraphicFramePr>
        <p:xfrm>
          <a:off x="1667089" y="1984185"/>
          <a:ext cx="8550045" cy="405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00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06592506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60541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A5F58A5F-FE56-49C6-ED5A-000C6674DFA0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6. Two things the same distance away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C28DB-6CE2-5A2C-8BE7-7B9106F6A75A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equidistant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01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5F1204-5392-9E87-4F1C-FD4C07F275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48123EDF-074B-2EFD-DD21-DD7E202174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EA4D9AE-5090-D0AD-B3D2-FAAEF87141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7071304"/>
              </p:ext>
            </p:extLst>
          </p:nvPr>
        </p:nvGraphicFramePr>
        <p:xfrm>
          <a:off x="1667089" y="1984185"/>
          <a:ext cx="8550045" cy="405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00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06592506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60541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E41AD96C-C752-79AA-69D7-C9A9A52B1D71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7. To breath out.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95E2600-F479-A1AE-87F3-F3A382BC725F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>
                <a:solidFill>
                  <a:schemeClr val="bg1">
                    <a:lumMod val="95000"/>
                  </a:schemeClr>
                </a:solidFill>
              </a:rPr>
              <a:t>exhale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3610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177050-10E6-3757-1C32-799924D42F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96554EFB-54F8-8301-AB47-06796FC68A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528885F-2A79-711F-EC79-AA29B4CBBC8F}"/>
              </a:ext>
            </a:extLst>
          </p:cNvPr>
          <p:cNvGraphicFramePr>
            <a:graphicFrameLocks noGrp="1"/>
          </p:cNvGraphicFramePr>
          <p:nvPr/>
        </p:nvGraphicFramePr>
        <p:xfrm>
          <a:off x="1667089" y="1984185"/>
          <a:ext cx="8550045" cy="405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00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06592506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60541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CBD1511B-47FB-2AD7-35D2-75E8D89825FE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136609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What is the hidden word?</a:t>
            </a:r>
          </a:p>
        </p:txBody>
      </p:sp>
    </p:spTree>
    <p:extLst>
      <p:ext uri="{BB962C8B-B14F-4D97-AF65-F5344CB8AC3E}">
        <p14:creationId xmlns:p14="http://schemas.microsoft.com/office/powerpoint/2010/main" val="3172458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EE988D67-7C9B-2A1E-75FA-B677A76FED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equ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equ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equ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idistant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equi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lateral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equ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Equ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the same!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51082D-3B6C-D8F8-A4BA-26F79BBFDA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C74A54F6-40A3-0497-1B9C-D5C89C75A5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8A5CDC1-3CAF-AE14-EA7D-AE7B80B6A0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6456691"/>
              </p:ext>
            </p:extLst>
          </p:nvPr>
        </p:nvGraphicFramePr>
        <p:xfrm>
          <a:off x="1667089" y="1984185"/>
          <a:ext cx="8550045" cy="405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00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06592506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60541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189DBD62-5304-8469-F5B8-7AA3931C67E9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136609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What is the hidden word?</a:t>
            </a:r>
          </a:p>
        </p:txBody>
      </p:sp>
    </p:spTree>
    <p:extLst>
      <p:ext uri="{BB962C8B-B14F-4D97-AF65-F5344CB8AC3E}">
        <p14:creationId xmlns:p14="http://schemas.microsoft.com/office/powerpoint/2010/main" val="3991986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3" y="-6908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1391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this week’s spellings.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2 minutes to memorise all the words!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151DBC3-165B-0B9F-97F2-4308447CB1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80874" y="2037499"/>
            <a:ext cx="3267562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</a:t>
            </a:r>
            <a:r>
              <a:rPr lang="pt-BR" altLang="en-US" sz="2400" dirty="0">
                <a:solidFill>
                  <a:schemeClr val="tx1"/>
                </a:solidFill>
                <a:latin typeface="+mn-lt"/>
              </a:rPr>
              <a:t>equal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pt-BR" altLang="en-US" sz="2400" dirty="0">
                <a:solidFill>
                  <a:schemeClr val="tx1"/>
                </a:solidFill>
                <a:latin typeface="+mn-lt"/>
              </a:rPr>
              <a:t>2.	equilateral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pt-BR" altLang="en-US" sz="2400" dirty="0">
                <a:solidFill>
                  <a:schemeClr val="tx1"/>
                </a:solidFill>
                <a:latin typeface="+mn-lt"/>
              </a:rPr>
              <a:t>3.	equidistant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exclude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exhale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exit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A278546-7663-2D74-52CD-560E867F76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7694" y="1995796"/>
            <a:ext cx="3398729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exterminate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extra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extraneous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extra-ordinary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extraterrestrial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3039174" y="1907445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can you remember?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7707" y="2160302"/>
            <a:ext cx="2816827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4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4534" y="2155745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7.	 ?? </a:t>
            </a:r>
          </a:p>
          <a:p>
            <a:pPr marL="984250" indent="-984250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8.	?? </a:t>
            </a:r>
          </a:p>
          <a:p>
            <a:pPr marL="984250" indent="-98425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984250" indent="-98425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984250" indent="-98425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984250" indent="-98425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did you remember?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FA123C3-D22D-7DEC-63DE-F24684845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910" y="1503648"/>
            <a:ext cx="2816827" cy="475212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565660D-6E65-D2B3-2599-F9E9109F32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80874" y="2037499"/>
            <a:ext cx="3267562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</a:t>
            </a:r>
            <a:r>
              <a:rPr lang="pt-BR" altLang="en-US" sz="2400" dirty="0">
                <a:solidFill>
                  <a:schemeClr val="tx1"/>
                </a:solidFill>
                <a:latin typeface="+mn-lt"/>
              </a:rPr>
              <a:t>equal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pt-BR" altLang="en-US" sz="2400" dirty="0">
                <a:solidFill>
                  <a:schemeClr val="tx1"/>
                </a:solidFill>
                <a:latin typeface="+mn-lt"/>
              </a:rPr>
              <a:t>2.	equilateral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pt-BR" altLang="en-US" sz="2400" dirty="0">
                <a:solidFill>
                  <a:schemeClr val="tx1"/>
                </a:solidFill>
                <a:latin typeface="+mn-lt"/>
              </a:rPr>
              <a:t>3.	equidistant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exclude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exhale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exit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F6FBACC-CFB4-12FE-EA15-129B256C8F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7694" y="1995796"/>
            <a:ext cx="3398729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exterminate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extra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extraneous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extra-ordinary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extraterrestrial</a:t>
            </a:r>
          </a:p>
        </p:txBody>
      </p:sp>
    </p:spTree>
    <p:extLst>
      <p:ext uri="{BB962C8B-B14F-4D97-AF65-F5344CB8AC3E}">
        <p14:creationId xmlns:p14="http://schemas.microsoft.com/office/powerpoint/2010/main" val="106764778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SY6T1AW5L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SY6T1AW5P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SY6T1AW5S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SY6T1AW5F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SY6T1AW5A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SY6T1AW5Sa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SY6T1AW5Fe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6B19813-3CEF-E942-61AC-F0933961C4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7C747FA-4CB1-4366-6A87-75F1FBFB3C9B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82D1E3D0-8285-275C-4121-63FF52C0CFC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80874" y="2037499"/>
            <a:ext cx="3267562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</a:t>
            </a:r>
            <a:r>
              <a:rPr lang="pt-BR" altLang="en-US" sz="2400" dirty="0">
                <a:solidFill>
                  <a:schemeClr val="tx1"/>
                </a:solidFill>
                <a:latin typeface="+mn-lt"/>
              </a:rPr>
              <a:t>equal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pt-BR" altLang="en-US" sz="2400" dirty="0">
                <a:solidFill>
                  <a:schemeClr val="tx1"/>
                </a:solidFill>
                <a:latin typeface="+mn-lt"/>
              </a:rPr>
              <a:t>2.	equilateral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pt-BR" altLang="en-US" sz="2400" dirty="0">
                <a:solidFill>
                  <a:schemeClr val="tx1"/>
                </a:solidFill>
                <a:latin typeface="+mn-lt"/>
              </a:rPr>
              <a:t>3.	equidistant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exclude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exhale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exit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8646" y="1995796"/>
            <a:ext cx="3398729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exterminate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extra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extraneous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extra-ordinary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extraterrestrial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EDD684D-D624-50E5-359A-C6815C7EE0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0C95BED2-7B0C-7E65-80F9-5DEDF6149230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168545"/>
            <a:ext cx="7639291" cy="255454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“aequus” (where the prefix equ comes from) means equal or level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6669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F703445A-12B6-C942-10B4-A90E8DAA8F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gave my friends equal shares.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7751231" y="3326158"/>
            <a:ext cx="3701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4007243" y="3326158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u="sng" dirty="0">
                <a:solidFill>
                  <a:schemeClr val="bg1"/>
                </a:solidFill>
              </a:rPr>
              <a:t>equ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97" y="2052267"/>
            <a:ext cx="5512498" cy="434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FCF0763E-4C61-565E-BAE6-4FC8CDF68E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triangle was an equilateral.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936377" y="3127750"/>
            <a:ext cx="3701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ilateral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3217035" y="3119082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u="sng" dirty="0">
                <a:solidFill>
                  <a:schemeClr val="bg1"/>
                </a:solidFill>
              </a:rPr>
              <a:t>equ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70" y="1684771"/>
            <a:ext cx="4709773" cy="439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2759D3BE-D8D6-17FA-F735-F374A5F6C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rocket and the cave were equidistant from Emile.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918446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idistant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u="sng" dirty="0">
                <a:solidFill>
                  <a:schemeClr val="bg1"/>
                </a:solidFill>
              </a:rPr>
              <a:t>equ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353" y="2558407"/>
            <a:ext cx="3439921" cy="4432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B3183417-F12E-637E-8DC9-F8B87B3241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ex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501695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clude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hale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ex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Ex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out!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710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1654</Words>
  <Application>Microsoft Office PowerPoint</Application>
  <PresentationFormat>Widescreen</PresentationFormat>
  <Paragraphs>661</Paragraphs>
  <Slides>45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9" baseType="lpstr">
      <vt:lpstr>Aptos</vt:lpstr>
      <vt:lpstr>Andika</vt:lpstr>
      <vt:lpstr>Arial</vt:lpstr>
      <vt:lpstr>Office Theme</vt:lpstr>
      <vt:lpstr> How to Use this PowerPoint</vt:lpstr>
      <vt:lpstr>PowerPoint Presentation</vt:lpstr>
      <vt:lpstr>The word families   equ, ex and contra.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this week’s spellings.   You have 2 minutes to memorise all the words!</vt:lpstr>
      <vt:lpstr>How many can you remember?</vt:lpstr>
      <vt:lpstr>How many did you remember?</vt:lpstr>
      <vt:lpstr>PowerPoint Presentation</vt:lpstr>
      <vt:lpstr>Here are this week’s spellings to practise.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50</cp:revision>
  <dcterms:created xsi:type="dcterms:W3CDTF">2022-05-31T09:42:07Z</dcterms:created>
  <dcterms:modified xsi:type="dcterms:W3CDTF">2026-03-09T12:33:09Z</dcterms:modified>
</cp:coreProperties>
</file>