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415" r:id="rId3"/>
    <p:sldId id="274" r:id="rId4"/>
    <p:sldId id="258" r:id="rId5"/>
    <p:sldId id="386" r:id="rId6"/>
    <p:sldId id="275" r:id="rId7"/>
    <p:sldId id="256" r:id="rId8"/>
    <p:sldId id="379" r:id="rId9"/>
    <p:sldId id="261" r:id="rId10"/>
    <p:sldId id="383" r:id="rId11"/>
    <p:sldId id="384" r:id="rId12"/>
    <p:sldId id="385" r:id="rId13"/>
    <p:sldId id="294" r:id="rId14"/>
    <p:sldId id="376" r:id="rId15"/>
    <p:sldId id="281" r:id="rId16"/>
    <p:sldId id="282" r:id="rId17"/>
    <p:sldId id="283" r:id="rId18"/>
    <p:sldId id="298" r:id="rId19"/>
    <p:sldId id="316" r:id="rId20"/>
    <p:sldId id="302" r:id="rId21"/>
    <p:sldId id="377" r:id="rId22"/>
    <p:sldId id="299" r:id="rId23"/>
    <p:sldId id="286" r:id="rId24"/>
    <p:sldId id="303" r:id="rId25"/>
    <p:sldId id="317" r:id="rId26"/>
    <p:sldId id="394" r:id="rId27"/>
    <p:sldId id="378" r:id="rId28"/>
    <p:sldId id="361" r:id="rId29"/>
    <p:sldId id="365" r:id="rId30"/>
    <p:sldId id="409" r:id="rId31"/>
    <p:sldId id="418" r:id="rId32"/>
    <p:sldId id="419" r:id="rId33"/>
    <p:sldId id="420" r:id="rId34"/>
    <p:sldId id="421" r:id="rId35"/>
    <p:sldId id="422" r:id="rId36"/>
    <p:sldId id="423" r:id="rId37"/>
    <p:sldId id="424" r:id="rId38"/>
    <p:sldId id="416" r:id="rId39"/>
    <p:sldId id="417" r:id="rId40"/>
    <p:sldId id="363" r:id="rId41"/>
    <p:sldId id="277" r:id="rId42"/>
  </p:sldIdLst>
  <p:sldSz cx="12192000" cy="6858000"/>
  <p:notesSz cx="6858000" cy="9144000"/>
  <p:embeddedFontLst>
    <p:embeddedFont>
      <p:font typeface="Andika" panose="02000000000000000000" pitchFamily="2"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a:srgbClr val="FFC0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2CF8E2-EE7E-4889-A787-105F7FD82886}" v="67" dt="2026-03-09T13:18:05.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4660"/>
  </p:normalViewPr>
  <p:slideViewPr>
    <p:cSldViewPr snapToGrid="0">
      <p:cViewPr varScale="1">
        <p:scale>
          <a:sx n="101" d="100"/>
          <a:sy n="101" d="100"/>
        </p:scale>
        <p:origin x="918"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microsoft.com/office/2018/10/relationships/authors" Target="author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3-09T13:18:05.609" v="450" actId="20577"/>
      <pc:docMkLst>
        <pc:docMk/>
      </pc:docMkLst>
      <pc:sldChg chg="modSp add mod">
        <pc:chgData name="Glen Jones" userId="e846aaca-4b24-4b13-b0d0-f2308e16b284" providerId="ADAL" clId="{ED47ACC3-9597-4D89-A1DC-43CF280EF274}" dt="2026-03-09T13:13:48.348" v="235" actId="20577"/>
        <pc:sldMkLst>
          <pc:docMk/>
          <pc:sldMk cId="3043505058" sldId="409"/>
        </pc:sldMkLst>
        <pc:spChg chg="mod">
          <ac:chgData name="Glen Jones" userId="e846aaca-4b24-4b13-b0d0-f2308e16b284" providerId="ADAL" clId="{ED47ACC3-9597-4D89-A1DC-43CF280EF274}" dt="2026-03-09T13:13:48.348" v="235" actId="20577"/>
          <ac:spMkLst>
            <pc:docMk/>
            <pc:sldMk cId="3043505058" sldId="409"/>
            <ac:spMk id="2" creationId="{80545767-7F8E-A0FE-8683-DC2CC0DDB167}"/>
          </ac:spMkLst>
        </pc:spChg>
        <pc:spChg chg="mod">
          <ac:chgData name="Glen Jones" userId="e846aaca-4b24-4b13-b0d0-f2308e16b284" providerId="ADAL" clId="{ED47ACC3-9597-4D89-A1DC-43CF280EF274}" dt="2026-03-09T13:13:45.669" v="229" actId="20577"/>
          <ac:spMkLst>
            <pc:docMk/>
            <pc:sldMk cId="3043505058" sldId="409"/>
            <ac:spMk id="8" creationId="{59DC2E36-1714-9EBB-B71A-9D222AB59F21}"/>
          </ac:spMkLst>
        </pc:spChg>
        <pc:graphicFrameChg chg="mod modGraphic">
          <ac:chgData name="Glen Jones" userId="e846aaca-4b24-4b13-b0d0-f2308e16b284" providerId="ADAL" clId="{ED47ACC3-9597-4D89-A1DC-43CF280EF274}" dt="2026-03-09T13:13:25.411" v="204" actId="6549"/>
          <ac:graphicFrameMkLst>
            <pc:docMk/>
            <pc:sldMk cId="3043505058" sldId="409"/>
            <ac:graphicFrameMk id="7" creationId="{8B0B3C6D-1420-DEE0-D3E1-CAF15A39C004}"/>
          </ac:graphicFrameMkLst>
        </pc:graphicFrameChg>
      </pc:sldChg>
      <pc:sldChg chg="delSp modSp add mod delAnim">
        <pc:chgData name="Glen Jones" userId="e846aaca-4b24-4b13-b0d0-f2308e16b284" providerId="ADAL" clId="{ED47ACC3-9597-4D89-A1DC-43CF280EF274}" dt="2026-03-09T13:12:19.782" v="168" actId="14100"/>
        <pc:sldMkLst>
          <pc:docMk/>
          <pc:sldMk cId="1411939115" sldId="416"/>
        </pc:sldMkLst>
        <pc:spChg chg="del">
          <ac:chgData name="Glen Jones" userId="e846aaca-4b24-4b13-b0d0-f2308e16b284" providerId="ADAL" clId="{ED47ACC3-9597-4D89-A1DC-43CF280EF274}" dt="2026-03-09T13:12:16.886" v="167" actId="478"/>
          <ac:spMkLst>
            <pc:docMk/>
            <pc:sldMk cId="1411939115" sldId="416"/>
            <ac:spMk id="2" creationId="{79E8CD9E-9BAC-27CF-3C43-B4C95B754B08}"/>
          </ac:spMkLst>
        </pc:spChg>
        <pc:spChg chg="mod">
          <ac:chgData name="Glen Jones" userId="e846aaca-4b24-4b13-b0d0-f2308e16b284" providerId="ADAL" clId="{ED47ACC3-9597-4D89-A1DC-43CF280EF274}" dt="2026-03-09T13:12:19.782" v="168" actId="14100"/>
          <ac:spMkLst>
            <pc:docMk/>
            <pc:sldMk cId="1411939115" sldId="416"/>
            <ac:spMk id="8" creationId="{381607B2-D747-E8A9-0B51-66B1AC0E4584}"/>
          </ac:spMkLst>
        </pc:spChg>
      </pc:sldChg>
      <pc:sldChg chg="modSp add mod">
        <pc:chgData name="Glen Jones" userId="e846aaca-4b24-4b13-b0d0-f2308e16b284" providerId="ADAL" clId="{ED47ACC3-9597-4D89-A1DC-43CF280EF274}" dt="2026-03-09T13:12:30.616" v="170" actId="207"/>
        <pc:sldMkLst>
          <pc:docMk/>
          <pc:sldMk cId="614384277" sldId="417"/>
        </pc:sldMkLst>
        <pc:graphicFrameChg chg="modGraphic">
          <ac:chgData name="Glen Jones" userId="e846aaca-4b24-4b13-b0d0-f2308e16b284" providerId="ADAL" clId="{ED47ACC3-9597-4D89-A1DC-43CF280EF274}" dt="2026-03-09T13:12:30.616" v="170" actId="207"/>
          <ac:graphicFrameMkLst>
            <pc:docMk/>
            <pc:sldMk cId="614384277" sldId="417"/>
            <ac:graphicFrameMk id="7" creationId="{68C02DC7-02BB-B9D5-B671-CD52B5F27D5C}"/>
          </ac:graphicFrameMkLst>
        </pc:graphicFrameChg>
      </pc:sldChg>
      <pc:sldChg chg="modSp add mod">
        <pc:chgData name="Glen Jones" userId="e846aaca-4b24-4b13-b0d0-f2308e16b284" providerId="ADAL" clId="{ED47ACC3-9597-4D89-A1DC-43CF280EF274}" dt="2026-03-09T13:14:47.532" v="255" actId="20577"/>
        <pc:sldMkLst>
          <pc:docMk/>
          <pc:sldMk cId="3144609846" sldId="418"/>
        </pc:sldMkLst>
        <pc:spChg chg="mod">
          <ac:chgData name="Glen Jones" userId="e846aaca-4b24-4b13-b0d0-f2308e16b284" providerId="ADAL" clId="{ED47ACC3-9597-4D89-A1DC-43CF280EF274}" dt="2026-03-09T13:14:47.532" v="255" actId="20577"/>
          <ac:spMkLst>
            <pc:docMk/>
            <pc:sldMk cId="3144609846" sldId="418"/>
            <ac:spMk id="2" creationId="{757EAB70-F957-97BA-349D-EA326B09978B}"/>
          </ac:spMkLst>
        </pc:spChg>
        <pc:spChg chg="mod">
          <ac:chgData name="Glen Jones" userId="e846aaca-4b24-4b13-b0d0-f2308e16b284" providerId="ADAL" clId="{ED47ACC3-9597-4D89-A1DC-43CF280EF274}" dt="2026-03-09T13:14:40.851" v="243" actId="20577"/>
          <ac:spMkLst>
            <pc:docMk/>
            <pc:sldMk cId="3144609846" sldId="418"/>
            <ac:spMk id="8" creationId="{F6B52C51-5574-2C38-DC96-5AE1C73C9498}"/>
          </ac:spMkLst>
        </pc:spChg>
        <pc:graphicFrameChg chg="modGraphic">
          <ac:chgData name="Glen Jones" userId="e846aaca-4b24-4b13-b0d0-f2308e16b284" providerId="ADAL" clId="{ED47ACC3-9597-4D89-A1DC-43CF280EF274}" dt="2026-03-09T13:13:57.561" v="239" actId="20577"/>
          <ac:graphicFrameMkLst>
            <pc:docMk/>
            <pc:sldMk cId="3144609846" sldId="418"/>
            <ac:graphicFrameMk id="7" creationId="{3646EE8C-02A8-4160-C49D-7E61717828B6}"/>
          </ac:graphicFrameMkLst>
        </pc:graphicFrameChg>
      </pc:sldChg>
      <pc:sldChg chg="new del">
        <pc:chgData name="Glen Jones" userId="e846aaca-4b24-4b13-b0d0-f2308e16b284" providerId="ADAL" clId="{ED47ACC3-9597-4D89-A1DC-43CF280EF274}" dt="2026-03-09T13:14:53.681" v="257" actId="680"/>
        <pc:sldMkLst>
          <pc:docMk/>
          <pc:sldMk cId="1655660833" sldId="419"/>
        </pc:sldMkLst>
      </pc:sldChg>
      <pc:sldChg chg="modSp add mod">
        <pc:chgData name="Glen Jones" userId="e846aaca-4b24-4b13-b0d0-f2308e16b284" providerId="ADAL" clId="{ED47ACC3-9597-4D89-A1DC-43CF280EF274}" dt="2026-03-09T13:15:14.076" v="271" actId="6549"/>
        <pc:sldMkLst>
          <pc:docMk/>
          <pc:sldMk cId="3482131682" sldId="419"/>
        </pc:sldMkLst>
        <pc:spChg chg="mod">
          <ac:chgData name="Glen Jones" userId="e846aaca-4b24-4b13-b0d0-f2308e16b284" providerId="ADAL" clId="{ED47ACC3-9597-4D89-A1DC-43CF280EF274}" dt="2026-03-09T13:15:14.076" v="271" actId="6549"/>
          <ac:spMkLst>
            <pc:docMk/>
            <pc:sldMk cId="3482131682" sldId="419"/>
            <ac:spMk id="2" creationId="{AEA3B5C8-522E-62E6-2E36-DBD27781230C}"/>
          </ac:spMkLst>
        </pc:spChg>
        <pc:spChg chg="mod">
          <ac:chgData name="Glen Jones" userId="e846aaca-4b24-4b13-b0d0-f2308e16b284" providerId="ADAL" clId="{ED47ACC3-9597-4D89-A1DC-43CF280EF274}" dt="2026-03-09T13:15:09.314" v="265"/>
          <ac:spMkLst>
            <pc:docMk/>
            <pc:sldMk cId="3482131682" sldId="419"/>
            <ac:spMk id="8" creationId="{A626F8DD-A755-6BA3-E89F-6AE899FDD921}"/>
          </ac:spMkLst>
        </pc:spChg>
        <pc:graphicFrameChg chg="modGraphic">
          <ac:chgData name="Glen Jones" userId="e846aaca-4b24-4b13-b0d0-f2308e16b284" providerId="ADAL" clId="{ED47ACC3-9597-4D89-A1DC-43CF280EF274}" dt="2026-03-09T13:15:02.218" v="261" actId="20577"/>
          <ac:graphicFrameMkLst>
            <pc:docMk/>
            <pc:sldMk cId="3482131682" sldId="419"/>
            <ac:graphicFrameMk id="7" creationId="{5FC0CCB4-75C5-98A7-F69E-FAC4BBB82525}"/>
          </ac:graphicFrameMkLst>
        </pc:graphicFrameChg>
      </pc:sldChg>
      <pc:sldChg chg="modSp add mod">
        <pc:chgData name="Glen Jones" userId="e846aaca-4b24-4b13-b0d0-f2308e16b284" providerId="ADAL" clId="{ED47ACC3-9597-4D89-A1DC-43CF280EF274}" dt="2026-03-09T13:15:39.906" v="288" actId="20577"/>
        <pc:sldMkLst>
          <pc:docMk/>
          <pc:sldMk cId="1171034718" sldId="420"/>
        </pc:sldMkLst>
        <pc:spChg chg="mod">
          <ac:chgData name="Glen Jones" userId="e846aaca-4b24-4b13-b0d0-f2308e16b284" providerId="ADAL" clId="{ED47ACC3-9597-4D89-A1DC-43CF280EF274}" dt="2026-03-09T13:15:39.906" v="288" actId="20577"/>
          <ac:spMkLst>
            <pc:docMk/>
            <pc:sldMk cId="1171034718" sldId="420"/>
            <ac:spMk id="2" creationId="{F970A91B-9D17-FE61-22CF-156E014B0B25}"/>
          </ac:spMkLst>
        </pc:spChg>
        <pc:spChg chg="mod">
          <ac:chgData name="Glen Jones" userId="e846aaca-4b24-4b13-b0d0-f2308e16b284" providerId="ADAL" clId="{ED47ACC3-9597-4D89-A1DC-43CF280EF274}" dt="2026-03-09T13:15:35.039" v="281" actId="27636"/>
          <ac:spMkLst>
            <pc:docMk/>
            <pc:sldMk cId="1171034718" sldId="420"/>
            <ac:spMk id="8" creationId="{838D0DD8-372F-1572-CE4D-54DEE3D0F20A}"/>
          </ac:spMkLst>
        </pc:spChg>
        <pc:graphicFrameChg chg="modGraphic">
          <ac:chgData name="Glen Jones" userId="e846aaca-4b24-4b13-b0d0-f2308e16b284" providerId="ADAL" clId="{ED47ACC3-9597-4D89-A1DC-43CF280EF274}" dt="2026-03-09T13:15:22.169" v="276" actId="20577"/>
          <ac:graphicFrameMkLst>
            <pc:docMk/>
            <pc:sldMk cId="1171034718" sldId="420"/>
            <ac:graphicFrameMk id="7" creationId="{B56EC58A-E6B8-7573-C278-73AD43E0AEBC}"/>
          </ac:graphicFrameMkLst>
        </pc:graphicFrameChg>
      </pc:sldChg>
      <pc:sldChg chg="modSp add mod">
        <pc:chgData name="Glen Jones" userId="e846aaca-4b24-4b13-b0d0-f2308e16b284" providerId="ADAL" clId="{ED47ACC3-9597-4D89-A1DC-43CF280EF274}" dt="2026-03-09T13:16:15.473" v="338" actId="20577"/>
        <pc:sldMkLst>
          <pc:docMk/>
          <pc:sldMk cId="1066273547" sldId="421"/>
        </pc:sldMkLst>
        <pc:spChg chg="mod">
          <ac:chgData name="Glen Jones" userId="e846aaca-4b24-4b13-b0d0-f2308e16b284" providerId="ADAL" clId="{ED47ACC3-9597-4D89-A1DC-43CF280EF274}" dt="2026-03-09T13:16:15.473" v="338" actId="20577"/>
          <ac:spMkLst>
            <pc:docMk/>
            <pc:sldMk cId="1066273547" sldId="421"/>
            <ac:spMk id="2" creationId="{880A010D-17A6-B37D-BC0C-449C9A48A33C}"/>
          </ac:spMkLst>
        </pc:spChg>
        <pc:spChg chg="mod">
          <ac:chgData name="Glen Jones" userId="e846aaca-4b24-4b13-b0d0-f2308e16b284" providerId="ADAL" clId="{ED47ACC3-9597-4D89-A1DC-43CF280EF274}" dt="2026-03-09T13:16:11.606" v="329" actId="20577"/>
          <ac:spMkLst>
            <pc:docMk/>
            <pc:sldMk cId="1066273547" sldId="421"/>
            <ac:spMk id="8" creationId="{AAF8A523-290A-56A1-AFD2-147405A51B9C}"/>
          </ac:spMkLst>
        </pc:spChg>
        <pc:graphicFrameChg chg="modGraphic">
          <ac:chgData name="Glen Jones" userId="e846aaca-4b24-4b13-b0d0-f2308e16b284" providerId="ADAL" clId="{ED47ACC3-9597-4D89-A1DC-43CF280EF274}" dt="2026-03-09T13:15:51.855" v="295" actId="20577"/>
          <ac:graphicFrameMkLst>
            <pc:docMk/>
            <pc:sldMk cId="1066273547" sldId="421"/>
            <ac:graphicFrameMk id="7" creationId="{27BF3B82-BDED-38A3-43D6-52E8188C26CC}"/>
          </ac:graphicFrameMkLst>
        </pc:graphicFrameChg>
      </pc:sldChg>
      <pc:sldChg chg="modSp add mod">
        <pc:chgData name="Glen Jones" userId="e846aaca-4b24-4b13-b0d0-f2308e16b284" providerId="ADAL" clId="{ED47ACC3-9597-4D89-A1DC-43CF280EF274}" dt="2026-03-09T13:17:07.036" v="396" actId="20577"/>
        <pc:sldMkLst>
          <pc:docMk/>
          <pc:sldMk cId="1597465333" sldId="422"/>
        </pc:sldMkLst>
        <pc:spChg chg="mod">
          <ac:chgData name="Glen Jones" userId="e846aaca-4b24-4b13-b0d0-f2308e16b284" providerId="ADAL" clId="{ED47ACC3-9597-4D89-A1DC-43CF280EF274}" dt="2026-03-09T13:16:45.792" v="386" actId="20577"/>
          <ac:spMkLst>
            <pc:docMk/>
            <pc:sldMk cId="1597465333" sldId="422"/>
            <ac:spMk id="2" creationId="{63C1B105-E0A7-9927-5445-9568ADA73FDA}"/>
          </ac:spMkLst>
        </pc:spChg>
        <pc:spChg chg="mod">
          <ac:chgData name="Glen Jones" userId="e846aaca-4b24-4b13-b0d0-f2308e16b284" providerId="ADAL" clId="{ED47ACC3-9597-4D89-A1DC-43CF280EF274}" dt="2026-03-09T13:17:07.036" v="396" actId="20577"/>
          <ac:spMkLst>
            <pc:docMk/>
            <pc:sldMk cId="1597465333" sldId="422"/>
            <ac:spMk id="8" creationId="{CC8ACF86-AC1C-D1D4-F138-18142CA499BB}"/>
          </ac:spMkLst>
        </pc:spChg>
        <pc:graphicFrameChg chg="modGraphic">
          <ac:chgData name="Glen Jones" userId="e846aaca-4b24-4b13-b0d0-f2308e16b284" providerId="ADAL" clId="{ED47ACC3-9597-4D89-A1DC-43CF280EF274}" dt="2026-03-09T13:16:25.235" v="344" actId="20577"/>
          <ac:graphicFrameMkLst>
            <pc:docMk/>
            <pc:sldMk cId="1597465333" sldId="422"/>
            <ac:graphicFrameMk id="7" creationId="{7BB2A7F6-E722-6042-8B1C-D7BDC96A620A}"/>
          </ac:graphicFrameMkLst>
        </pc:graphicFrameChg>
      </pc:sldChg>
      <pc:sldChg chg="modSp add mod">
        <pc:chgData name="Glen Jones" userId="e846aaca-4b24-4b13-b0d0-f2308e16b284" providerId="ADAL" clId="{ED47ACC3-9597-4D89-A1DC-43CF280EF274}" dt="2026-03-09T13:17:32.434" v="432" actId="20577"/>
        <pc:sldMkLst>
          <pc:docMk/>
          <pc:sldMk cId="422359015" sldId="423"/>
        </pc:sldMkLst>
        <pc:spChg chg="mod">
          <ac:chgData name="Glen Jones" userId="e846aaca-4b24-4b13-b0d0-f2308e16b284" providerId="ADAL" clId="{ED47ACC3-9597-4D89-A1DC-43CF280EF274}" dt="2026-03-09T13:17:32.434" v="432" actId="20577"/>
          <ac:spMkLst>
            <pc:docMk/>
            <pc:sldMk cId="422359015" sldId="423"/>
            <ac:spMk id="2" creationId="{2DB9C6D5-BCF2-1CE4-D0A0-2410666CC4C1}"/>
          </ac:spMkLst>
        </pc:spChg>
        <pc:spChg chg="mod">
          <ac:chgData name="Glen Jones" userId="e846aaca-4b24-4b13-b0d0-f2308e16b284" providerId="ADAL" clId="{ED47ACC3-9597-4D89-A1DC-43CF280EF274}" dt="2026-03-09T13:17:28.063" v="422" actId="20577"/>
          <ac:spMkLst>
            <pc:docMk/>
            <pc:sldMk cId="422359015" sldId="423"/>
            <ac:spMk id="8" creationId="{9B2D6D47-FAA5-6E61-871C-EE0FD19FAF4E}"/>
          </ac:spMkLst>
        </pc:spChg>
        <pc:graphicFrameChg chg="modGraphic">
          <ac:chgData name="Glen Jones" userId="e846aaca-4b24-4b13-b0d0-f2308e16b284" providerId="ADAL" clId="{ED47ACC3-9597-4D89-A1DC-43CF280EF274}" dt="2026-03-09T13:16:56.420" v="392" actId="20577"/>
          <ac:graphicFrameMkLst>
            <pc:docMk/>
            <pc:sldMk cId="422359015" sldId="423"/>
            <ac:graphicFrameMk id="7" creationId="{73B2BACD-6C03-E7DE-7474-824A2CBD28D0}"/>
          </ac:graphicFrameMkLst>
        </pc:graphicFrameChg>
      </pc:sldChg>
      <pc:sldChg chg="modSp add mod">
        <pc:chgData name="Glen Jones" userId="e846aaca-4b24-4b13-b0d0-f2308e16b284" providerId="ADAL" clId="{ED47ACC3-9597-4D89-A1DC-43CF280EF274}" dt="2026-03-09T13:18:05.609" v="450" actId="20577"/>
        <pc:sldMkLst>
          <pc:docMk/>
          <pc:sldMk cId="2334979679" sldId="424"/>
        </pc:sldMkLst>
        <pc:spChg chg="mod">
          <ac:chgData name="Glen Jones" userId="e846aaca-4b24-4b13-b0d0-f2308e16b284" providerId="ADAL" clId="{ED47ACC3-9597-4D89-A1DC-43CF280EF274}" dt="2026-03-09T13:18:05.609" v="450" actId="20577"/>
          <ac:spMkLst>
            <pc:docMk/>
            <pc:sldMk cId="2334979679" sldId="424"/>
            <ac:spMk id="2" creationId="{52B8AA58-C602-D1C7-3FBC-F92DAF267A08}"/>
          </ac:spMkLst>
        </pc:spChg>
        <pc:spChg chg="mod">
          <ac:chgData name="Glen Jones" userId="e846aaca-4b24-4b13-b0d0-f2308e16b284" providerId="ADAL" clId="{ED47ACC3-9597-4D89-A1DC-43CF280EF274}" dt="2026-03-09T13:18:02.252" v="443" actId="20577"/>
          <ac:spMkLst>
            <pc:docMk/>
            <pc:sldMk cId="2334979679" sldId="424"/>
            <ac:spMk id="8" creationId="{9D0AA84C-919D-73E9-3637-E1F416CEDBD1}"/>
          </ac:spMkLst>
        </pc:spChg>
        <pc:graphicFrameChg chg="modGraphic">
          <ac:chgData name="Glen Jones" userId="e846aaca-4b24-4b13-b0d0-f2308e16b284" providerId="ADAL" clId="{ED47ACC3-9597-4D89-A1DC-43CF280EF274}" dt="2026-03-09T13:17:41.721" v="438" actId="20577"/>
          <ac:graphicFrameMkLst>
            <pc:docMk/>
            <pc:sldMk cId="2334979679" sldId="424"/>
            <ac:graphicFrameMk id="7" creationId="{A4920B2C-8260-4532-DDAE-7DFAA97E7679}"/>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a:t>Click to edit Master title style</a:t>
            </a:r>
            <a:endParaRPr lang="en-GB"/>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09/03/2026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09/03/2026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44EB3914-E9B6-99B5-6F96-C8E6D34264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9267F461-2358-E7E9-EAC3-36BA3019CED1}"/>
              </a:ext>
            </a:extLst>
          </p:cNvPr>
          <p:cNvSpPr>
            <a:spLocks noGrp="1"/>
          </p:cNvSpPr>
          <p:nvPr>
            <p:ph type="title"/>
          </p:nvPr>
        </p:nvSpPr>
        <p:spPr>
          <a:xfrm>
            <a:off x="838200" y="1967866"/>
            <a:ext cx="10515600" cy="2672556"/>
          </a:xfrm>
        </p:spPr>
        <p:txBody>
          <a:bodyPr>
            <a:normAutofit/>
          </a:bodyPr>
          <a:lstStyle/>
          <a:p>
            <a:pPr algn="ctr"/>
            <a:r>
              <a:rPr lang="en-GB" sz="4400" b="1" dirty="0">
                <a:solidFill>
                  <a:schemeClr val="bg1"/>
                </a:solidFill>
                <a:latin typeface="Andika" panose="02000000000000000000" pitchFamily="2" charset="0"/>
              </a:rPr>
              <a:t>Alien and Robot Discover Secret Location in Daring Adventure!</a:t>
            </a:r>
            <a:br>
              <a:rPr lang="en-GB" sz="4400" b="1" dirty="0">
                <a:solidFill>
                  <a:schemeClr val="bg1"/>
                </a:solidFill>
                <a:latin typeface="Andika" panose="02000000000000000000" pitchFamily="2" charset="0"/>
              </a:rPr>
            </a:br>
            <a:br>
              <a:rPr lang="en-GB" sz="4400" dirty="0">
                <a:solidFill>
                  <a:schemeClr val="bg1"/>
                </a:solidFill>
                <a:latin typeface="Andika" panose="02000000000000000000" pitchFamily="2" charset="0"/>
              </a:rPr>
            </a:br>
            <a:r>
              <a:rPr lang="en-GB" sz="3200" b="1" dirty="0">
                <a:solidFill>
                  <a:schemeClr val="bg1"/>
                </a:solidFill>
                <a:latin typeface="Andika" panose="02000000000000000000" pitchFamily="2" charset="0"/>
              </a:rPr>
              <a:t>By Space Times Reporter</a:t>
            </a:r>
            <a:endParaRPr lang="en-US" dirty="0">
              <a:solidFill>
                <a:schemeClr val="bg1"/>
              </a:solidFill>
            </a:endParaRPr>
          </a:p>
        </p:txBody>
      </p:sp>
    </p:spTree>
    <p:extLst>
      <p:ext uri="{BB962C8B-B14F-4D97-AF65-F5344CB8AC3E}">
        <p14:creationId xmlns:p14="http://schemas.microsoft.com/office/powerpoint/2010/main" val="1998839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6B3DC4DB-1737-A95C-B09C-632DAED58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5" name="TextBox 4">
            <a:extLst>
              <a:ext uri="{FF2B5EF4-FFF2-40B4-BE49-F238E27FC236}">
                <a16:creationId xmlns:a16="http://schemas.microsoft.com/office/drawing/2014/main" id="{5A78E69F-24F5-33E8-4522-DDBD214AB4BA}"/>
              </a:ext>
            </a:extLst>
          </p:cNvPr>
          <p:cNvSpPr txBox="1"/>
          <p:nvPr/>
        </p:nvSpPr>
        <p:spPr>
          <a:xfrm>
            <a:off x="227171" y="125197"/>
            <a:ext cx="11737658" cy="5324051"/>
          </a:xfrm>
          <a:prstGeom prst="roundRect">
            <a:avLst>
              <a:gd name="adj" fmla="val 6448"/>
            </a:avLst>
          </a:prstGeom>
          <a:solidFill>
            <a:srgbClr val="002060"/>
          </a:solidFill>
        </p:spPr>
        <p:txBody>
          <a:bodyPr wrap="square">
            <a:spAutoFit/>
          </a:bodyPr>
          <a:lstStyle/>
          <a:p>
            <a:pPr>
              <a:lnSpc>
                <a:spcPct val="150000"/>
              </a:lnSpc>
            </a:pPr>
            <a:r>
              <a:rPr lang="en-GB" sz="2200" dirty="0">
                <a:solidFill>
                  <a:schemeClr val="bg1"/>
                </a:solidFill>
                <a:latin typeface="Andika" panose="02000000000000000000" pitchFamily="2" charset="0"/>
              </a:rPr>
              <a:t>Emile, the red and purple alien, and his robotic friend, Aimee, are making headlines again after discovering a secret location deep within their locality. The dynamic duo had been following clues from an ancient catalogue when they stumbled upon the hidden spot.</a:t>
            </a:r>
          </a:p>
          <a:p>
            <a:pPr>
              <a:lnSpc>
                <a:spcPct val="150000"/>
              </a:lnSpc>
            </a:pPr>
            <a:r>
              <a:rPr lang="en-GB" sz="2200" dirty="0">
                <a:solidFill>
                  <a:schemeClr val="bg1"/>
                </a:solidFill>
                <a:latin typeface="Andika" panose="02000000000000000000" pitchFamily="2" charset="0"/>
              </a:rPr>
              <a:t>The adventure began when Emile logged the final coordinates of their destination into Aimee’s system. "The clues were like pieces of a puzzle," Aimee explained. "It was like solving a riddle using an analogy—it all had to fit together perfectly."</a:t>
            </a:r>
          </a:p>
          <a:p>
            <a:pPr>
              <a:lnSpc>
                <a:spcPct val="150000"/>
              </a:lnSpc>
            </a:pPr>
            <a:r>
              <a:rPr lang="en-GB" sz="2200" dirty="0">
                <a:solidFill>
                  <a:schemeClr val="bg1"/>
                </a:solidFill>
                <a:latin typeface="Andika" panose="02000000000000000000" pitchFamily="2" charset="0"/>
              </a:rPr>
              <a:t>Their journey wasn’t without challenges. At one point, they had to dodge a speeding locomotive in a narrow tunnel, narrowly avoiding being dislocated from their path. “It was intense,” Emile said. “But we stayed focused and kept moving forward.”</a:t>
            </a:r>
          </a:p>
        </p:txBody>
      </p:sp>
      <p:sp>
        <p:nvSpPr>
          <p:cNvPr id="3" name="TextBox 2">
            <a:extLst>
              <a:ext uri="{FF2B5EF4-FFF2-40B4-BE49-F238E27FC236}">
                <a16:creationId xmlns:a16="http://schemas.microsoft.com/office/drawing/2014/main" id="{BE83FD6D-123E-E06B-9A3C-32DF95564328}"/>
              </a:ext>
            </a:extLst>
          </p:cNvPr>
          <p:cNvSpPr txBox="1"/>
          <p:nvPr/>
        </p:nvSpPr>
        <p:spPr>
          <a:xfrm>
            <a:off x="217646" y="119792"/>
            <a:ext cx="11737658" cy="5324051"/>
          </a:xfrm>
          <a:prstGeom prst="roundRect">
            <a:avLst>
              <a:gd name="adj" fmla="val 6448"/>
            </a:avLst>
          </a:prstGeom>
          <a:solidFill>
            <a:srgbClr val="002060"/>
          </a:solidFill>
        </p:spPr>
        <p:txBody>
          <a:bodyPr wrap="square">
            <a:spAutoFit/>
          </a:bodyPr>
          <a:lstStyle/>
          <a:p>
            <a:pPr>
              <a:lnSpc>
                <a:spcPct val="150000"/>
              </a:lnSpc>
            </a:pPr>
            <a:r>
              <a:rPr lang="en-GB" sz="2200" dirty="0">
                <a:solidFill>
                  <a:schemeClr val="bg1"/>
                </a:solidFill>
                <a:latin typeface="Andika" panose="02000000000000000000" pitchFamily="2" charset="0"/>
              </a:rPr>
              <a:t>Emile, the red and purple alien, and his robotic friend, Aimee, are making headlines again after discovering a secret </a:t>
            </a:r>
            <a:r>
              <a:rPr lang="en-GB" sz="2200" b="1" dirty="0">
                <a:solidFill>
                  <a:srgbClr val="FFFF00"/>
                </a:solidFill>
                <a:latin typeface="Andika" panose="02000000000000000000" pitchFamily="2" charset="0"/>
              </a:rPr>
              <a:t>location</a:t>
            </a:r>
            <a:r>
              <a:rPr lang="en-GB" sz="2200" dirty="0">
                <a:solidFill>
                  <a:schemeClr val="bg1"/>
                </a:solidFill>
                <a:latin typeface="Andika" panose="02000000000000000000" pitchFamily="2" charset="0"/>
              </a:rPr>
              <a:t> deep within their </a:t>
            </a:r>
            <a:r>
              <a:rPr lang="en-GB" sz="2200" b="1" dirty="0">
                <a:solidFill>
                  <a:srgbClr val="FFFF00"/>
                </a:solidFill>
                <a:latin typeface="Andika" panose="02000000000000000000" pitchFamily="2" charset="0"/>
              </a:rPr>
              <a:t>locality</a:t>
            </a:r>
            <a:r>
              <a:rPr lang="en-GB" sz="2200" dirty="0">
                <a:solidFill>
                  <a:schemeClr val="bg1"/>
                </a:solidFill>
                <a:latin typeface="Andika" panose="02000000000000000000" pitchFamily="2" charset="0"/>
              </a:rPr>
              <a:t>. The dynamic duo had been following clues from an ancient catalogue when they stumbled upon the hidden spot.</a:t>
            </a:r>
          </a:p>
          <a:p>
            <a:pPr>
              <a:lnSpc>
                <a:spcPct val="150000"/>
              </a:lnSpc>
            </a:pPr>
            <a:r>
              <a:rPr lang="en-GB" sz="2200" dirty="0">
                <a:solidFill>
                  <a:schemeClr val="bg1"/>
                </a:solidFill>
                <a:latin typeface="Andika" panose="02000000000000000000" pitchFamily="2" charset="0"/>
              </a:rPr>
              <a:t>The adventure began when Emile </a:t>
            </a:r>
            <a:r>
              <a:rPr lang="en-GB" sz="2200" b="1" dirty="0">
                <a:solidFill>
                  <a:srgbClr val="FF00FF"/>
                </a:solidFill>
                <a:latin typeface="Andika" panose="02000000000000000000" pitchFamily="2" charset="0"/>
              </a:rPr>
              <a:t>logged</a:t>
            </a:r>
            <a:r>
              <a:rPr lang="en-GB" sz="2200" dirty="0">
                <a:solidFill>
                  <a:schemeClr val="bg1"/>
                </a:solidFill>
                <a:latin typeface="Andika" panose="02000000000000000000" pitchFamily="2" charset="0"/>
              </a:rPr>
              <a:t> the final coordinates of their destination into Aimee’s system. "The clues were like pieces of a puzzle," Aimee explained. "It was like solving a riddle using an </a:t>
            </a:r>
            <a:r>
              <a:rPr lang="en-GB" sz="2200" b="1" dirty="0">
                <a:solidFill>
                  <a:srgbClr val="FF00FF"/>
                </a:solidFill>
                <a:latin typeface="Andika" panose="02000000000000000000" pitchFamily="2" charset="0"/>
              </a:rPr>
              <a:t>analogy </a:t>
            </a:r>
            <a:r>
              <a:rPr lang="en-GB" sz="2200" dirty="0">
                <a:solidFill>
                  <a:schemeClr val="bg1"/>
                </a:solidFill>
                <a:latin typeface="Andika" panose="02000000000000000000" pitchFamily="2" charset="0"/>
              </a:rPr>
              <a:t>— it all had to fit together perfectly."</a:t>
            </a:r>
          </a:p>
          <a:p>
            <a:pPr>
              <a:lnSpc>
                <a:spcPct val="150000"/>
              </a:lnSpc>
            </a:pPr>
            <a:r>
              <a:rPr lang="en-GB" sz="2200" dirty="0">
                <a:solidFill>
                  <a:schemeClr val="bg1"/>
                </a:solidFill>
                <a:latin typeface="Andika" panose="02000000000000000000" pitchFamily="2" charset="0"/>
              </a:rPr>
              <a:t>Their journey wasn’t without challenges. At one point, they had to dodge a speeding </a:t>
            </a:r>
            <a:r>
              <a:rPr lang="en-GB" sz="2200" b="1" dirty="0">
                <a:solidFill>
                  <a:srgbClr val="FFFF00"/>
                </a:solidFill>
                <a:latin typeface="Andika" panose="02000000000000000000" pitchFamily="2" charset="0"/>
              </a:rPr>
              <a:t>locomotive</a:t>
            </a:r>
            <a:r>
              <a:rPr lang="en-GB" sz="2200" dirty="0">
                <a:solidFill>
                  <a:schemeClr val="bg1"/>
                </a:solidFill>
                <a:latin typeface="Andika" panose="02000000000000000000" pitchFamily="2" charset="0"/>
              </a:rPr>
              <a:t> in a narrow tunnel, narrowly avoiding being </a:t>
            </a:r>
            <a:r>
              <a:rPr lang="en-GB" sz="2200" b="1" dirty="0">
                <a:solidFill>
                  <a:srgbClr val="FFFF00"/>
                </a:solidFill>
                <a:latin typeface="Andika" panose="02000000000000000000" pitchFamily="2" charset="0"/>
              </a:rPr>
              <a:t>dislocated</a:t>
            </a:r>
            <a:r>
              <a:rPr lang="en-GB" sz="2200" dirty="0">
                <a:solidFill>
                  <a:schemeClr val="bg1"/>
                </a:solidFill>
                <a:latin typeface="Andika" panose="02000000000000000000" pitchFamily="2" charset="0"/>
              </a:rPr>
              <a:t> from their path. “It was intense,” Emile said. “But we stayed focused and kept moving forward.”</a:t>
            </a:r>
          </a:p>
        </p:txBody>
      </p:sp>
      <p:sp>
        <p:nvSpPr>
          <p:cNvPr id="4" name="Title 1">
            <a:extLst>
              <a:ext uri="{FF2B5EF4-FFF2-40B4-BE49-F238E27FC236}">
                <a16:creationId xmlns:a16="http://schemas.microsoft.com/office/drawing/2014/main" id="{DBDAE225-711E-A707-9276-E7A80A029C11}"/>
              </a:ext>
            </a:extLst>
          </p:cNvPr>
          <p:cNvSpPr txBox="1">
            <a:spLocks/>
          </p:cNvSpPr>
          <p:nvPr/>
        </p:nvSpPr>
        <p:spPr>
          <a:xfrm>
            <a:off x="838200" y="5843150"/>
            <a:ext cx="10515600" cy="609451"/>
          </a:xfrm>
          <a:prstGeom prst="roundRect">
            <a:avLst/>
          </a:prstGeom>
          <a:solidFill>
            <a:srgbClr val="7030A0"/>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a:solidFill>
                  <a:schemeClr val="bg1"/>
                </a:solidFill>
                <a:latin typeface="Andika" panose="02000000000000000000" pitchFamily="2" charset="0"/>
              </a:rPr>
              <a:t>What do the highlighted words have in common?</a:t>
            </a:r>
          </a:p>
        </p:txBody>
      </p:sp>
    </p:spTree>
    <p:extLst>
      <p:ext uri="{BB962C8B-B14F-4D97-AF65-F5344CB8AC3E}">
        <p14:creationId xmlns:p14="http://schemas.microsoft.com/office/powerpoint/2010/main" val="90469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D55C4BE3-5675-3BFD-1CF8-D47291777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8" name="Content Placeholder 2">
            <a:extLst>
              <a:ext uri="{FF2B5EF4-FFF2-40B4-BE49-F238E27FC236}">
                <a16:creationId xmlns:a16="http://schemas.microsoft.com/office/drawing/2014/main" id="{4BF948C2-FADE-7499-DAF0-DFC7518EBE69}"/>
              </a:ext>
            </a:extLst>
          </p:cNvPr>
          <p:cNvSpPr txBox="1">
            <a:spLocks/>
          </p:cNvSpPr>
          <p:nvPr/>
        </p:nvSpPr>
        <p:spPr>
          <a:xfrm>
            <a:off x="228600" y="681894"/>
            <a:ext cx="11772899" cy="6065715"/>
          </a:xfrm>
          <a:prstGeom prst="roundRect">
            <a:avLst>
              <a:gd name="adj" fmla="val 6695"/>
            </a:avLst>
          </a:prstGeom>
          <a:solidFill>
            <a:srgbClr val="002060"/>
          </a:solid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Once they reached the secret location, they had a quiet dialogue about what to do next. "We knew we might need to relocate some of the artefacts to keep them safe," Emile mentioned.</a:t>
            </a:r>
          </a:p>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Their discovery has sparked excitement in the local community, with everyone eager to learn more about the hidden treasures in their locality. The duo plans to share their findings in an upcoming report, ensuring that their adventure is catalogued for future explorers.</a:t>
            </a:r>
          </a:p>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Emile and Aimee’s latest mission shows that with determination and teamwork, even the most hidden secrets can be uncovered. Their story continues to inspire young adventurers across the galaxy.</a:t>
            </a:r>
          </a:p>
        </p:txBody>
      </p:sp>
      <p:sp>
        <p:nvSpPr>
          <p:cNvPr id="4" name="Content Placeholder 2">
            <a:extLst>
              <a:ext uri="{FF2B5EF4-FFF2-40B4-BE49-F238E27FC236}">
                <a16:creationId xmlns:a16="http://schemas.microsoft.com/office/drawing/2014/main" id="{E3D98A4C-0475-AA6F-DC31-0E2886F5B5C3}"/>
              </a:ext>
            </a:extLst>
          </p:cNvPr>
          <p:cNvSpPr txBox="1">
            <a:spLocks/>
          </p:cNvSpPr>
          <p:nvPr/>
        </p:nvSpPr>
        <p:spPr>
          <a:xfrm>
            <a:off x="228600" y="681894"/>
            <a:ext cx="11772899" cy="6065715"/>
          </a:xfrm>
          <a:prstGeom prst="roundRect">
            <a:avLst>
              <a:gd name="adj" fmla="val 6695"/>
            </a:avLst>
          </a:prstGeom>
          <a:solidFill>
            <a:srgbClr val="002060"/>
          </a:solid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Once they reached the secret </a:t>
            </a:r>
            <a:r>
              <a:rPr lang="en-GB" sz="2400" b="1" dirty="0">
                <a:solidFill>
                  <a:srgbClr val="FFFF00"/>
                </a:solidFill>
                <a:latin typeface="Andika" panose="02000000000000000000" pitchFamily="2" charset="0"/>
              </a:rPr>
              <a:t>location</a:t>
            </a:r>
            <a:r>
              <a:rPr lang="en-GB" sz="2400" dirty="0">
                <a:solidFill>
                  <a:schemeClr val="bg1"/>
                </a:solidFill>
                <a:latin typeface="Andika" panose="02000000000000000000" pitchFamily="2" charset="0"/>
              </a:rPr>
              <a:t>, they had a quiet </a:t>
            </a:r>
            <a:r>
              <a:rPr lang="en-GB" sz="2400" b="1" dirty="0">
                <a:solidFill>
                  <a:srgbClr val="FF00FF"/>
                </a:solidFill>
                <a:latin typeface="Andika" panose="02000000000000000000" pitchFamily="2" charset="0"/>
              </a:rPr>
              <a:t>dialogue</a:t>
            </a:r>
            <a:r>
              <a:rPr lang="en-GB" sz="2400" dirty="0">
                <a:solidFill>
                  <a:schemeClr val="bg1"/>
                </a:solidFill>
                <a:latin typeface="Andika" panose="02000000000000000000" pitchFamily="2" charset="0"/>
              </a:rPr>
              <a:t> about what to do next. "We knew we might need to </a:t>
            </a:r>
            <a:r>
              <a:rPr lang="en-GB" sz="2400" b="1" dirty="0">
                <a:solidFill>
                  <a:srgbClr val="FFFF00"/>
                </a:solidFill>
                <a:latin typeface="Andika" panose="02000000000000000000" pitchFamily="2" charset="0"/>
              </a:rPr>
              <a:t>relocate</a:t>
            </a:r>
            <a:r>
              <a:rPr lang="en-GB" sz="2400" dirty="0">
                <a:solidFill>
                  <a:schemeClr val="bg1"/>
                </a:solidFill>
                <a:latin typeface="Andika" panose="02000000000000000000" pitchFamily="2" charset="0"/>
              </a:rPr>
              <a:t> some of the artefacts to keep them safe," Emile mentioned.</a:t>
            </a:r>
          </a:p>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Their discovery has sparked excitement in the </a:t>
            </a:r>
            <a:r>
              <a:rPr lang="en-GB" sz="2400" b="1" dirty="0">
                <a:solidFill>
                  <a:srgbClr val="FFFF00"/>
                </a:solidFill>
                <a:latin typeface="Andika" panose="02000000000000000000" pitchFamily="2" charset="0"/>
              </a:rPr>
              <a:t>local</a:t>
            </a:r>
            <a:r>
              <a:rPr lang="en-GB" sz="2400" dirty="0">
                <a:solidFill>
                  <a:schemeClr val="bg1"/>
                </a:solidFill>
                <a:latin typeface="Andika" panose="02000000000000000000" pitchFamily="2" charset="0"/>
              </a:rPr>
              <a:t> community, with everyone eager to learn more about the hidden treasures in their </a:t>
            </a:r>
            <a:r>
              <a:rPr lang="en-GB" sz="2400" b="1" dirty="0">
                <a:solidFill>
                  <a:srgbClr val="FFFF00"/>
                </a:solidFill>
                <a:latin typeface="Andika" panose="02000000000000000000" pitchFamily="2" charset="0"/>
              </a:rPr>
              <a:t>locality</a:t>
            </a:r>
            <a:r>
              <a:rPr lang="en-GB" sz="2400" dirty="0">
                <a:solidFill>
                  <a:schemeClr val="bg1"/>
                </a:solidFill>
                <a:latin typeface="Andika" panose="02000000000000000000" pitchFamily="2" charset="0"/>
              </a:rPr>
              <a:t>. The duo plans to share their findings in an upcoming report, ensuring that their adventure is </a:t>
            </a:r>
            <a:r>
              <a:rPr lang="en-GB" sz="2400" b="1" dirty="0">
                <a:solidFill>
                  <a:srgbClr val="FF00FF"/>
                </a:solidFill>
                <a:latin typeface="Andika" panose="02000000000000000000" pitchFamily="2" charset="0"/>
              </a:rPr>
              <a:t>catalogued</a:t>
            </a:r>
            <a:r>
              <a:rPr lang="en-GB" sz="2400" dirty="0">
                <a:solidFill>
                  <a:schemeClr val="bg1"/>
                </a:solidFill>
                <a:latin typeface="Andika" panose="02000000000000000000" pitchFamily="2" charset="0"/>
              </a:rPr>
              <a:t> for future explorers.</a:t>
            </a:r>
          </a:p>
          <a:p>
            <a:pPr marL="0" indent="0">
              <a:lnSpc>
                <a:spcPct val="150000"/>
              </a:lnSpc>
              <a:buFont typeface="Arial" panose="020B0604020202020204" pitchFamily="34" charset="0"/>
              <a:buNone/>
            </a:pPr>
            <a:r>
              <a:rPr lang="en-GB" sz="2400" dirty="0">
                <a:solidFill>
                  <a:schemeClr val="bg1"/>
                </a:solidFill>
                <a:latin typeface="Andika" panose="02000000000000000000" pitchFamily="2" charset="0"/>
              </a:rPr>
              <a:t>Emile and Aimee’s latest mission shows that with determination and teamwork, even the most hidden secrets can be uncovered. Their story continues to inspire young adventurers across the galaxy.</a:t>
            </a:r>
          </a:p>
        </p:txBody>
      </p:sp>
      <p:sp>
        <p:nvSpPr>
          <p:cNvPr id="7" name="Title 1">
            <a:extLst>
              <a:ext uri="{FF2B5EF4-FFF2-40B4-BE49-F238E27FC236}">
                <a16:creationId xmlns:a16="http://schemas.microsoft.com/office/drawing/2014/main" id="{277F79DE-29DD-78AE-AC7F-3F096E521F33}"/>
              </a:ext>
            </a:extLst>
          </p:cNvPr>
          <p:cNvSpPr txBox="1">
            <a:spLocks/>
          </p:cNvSpPr>
          <p:nvPr/>
        </p:nvSpPr>
        <p:spPr>
          <a:xfrm>
            <a:off x="2000250" y="163632"/>
            <a:ext cx="7943850" cy="438153"/>
          </a:xfrm>
          <a:prstGeom prst="roundRect">
            <a:avLst/>
          </a:prstGeom>
          <a:solidFill>
            <a:srgbClr val="7030A0"/>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a:solidFill>
                  <a:schemeClr val="bg1"/>
                </a:solidFill>
                <a:latin typeface="Andika" panose="02000000000000000000" pitchFamily="2" charset="0"/>
              </a:rPr>
              <a:t>Can you spot any more “loc” or “log” words?</a:t>
            </a:r>
          </a:p>
        </p:txBody>
      </p:sp>
    </p:spTree>
    <p:extLst>
      <p:ext uri="{BB962C8B-B14F-4D97-AF65-F5344CB8AC3E}">
        <p14:creationId xmlns:p14="http://schemas.microsoft.com/office/powerpoint/2010/main" val="249454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90C993F2-6FD3-DF93-FA8F-C4CF2DF174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have the letters </a:t>
            </a:r>
            <a:r>
              <a:rPr lang="en-GB" u="sng" dirty="0">
                <a:solidFill>
                  <a:srgbClr val="7030A0"/>
                </a:solidFill>
                <a:latin typeface="Andika"/>
                <a:ea typeface="Andika"/>
                <a:cs typeface="Andika"/>
              </a:rPr>
              <a:t>loc</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61554" y="2447470"/>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loc</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ation	dis</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loc</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ate	</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loc</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ality</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u="sng" dirty="0">
                <a:solidFill>
                  <a:srgbClr val="7030A0"/>
                </a:solidFill>
                <a:latin typeface="Andika"/>
                <a:ea typeface="Andika"/>
                <a:cs typeface="Andika"/>
              </a:rPr>
              <a:t>loc</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rgbClr val="FFFF00"/>
                </a:solidFill>
                <a:latin typeface="Andika"/>
                <a:ea typeface="Andika"/>
                <a:cs typeface="Andika"/>
              </a:rPr>
              <a:t>Loc</a:t>
            </a:r>
            <a:r>
              <a:rPr lang="en-GB" dirty="0">
                <a:solidFill>
                  <a:schemeClr val="bg1"/>
                </a:solidFill>
                <a:latin typeface="Andika"/>
                <a:ea typeface="Andika"/>
                <a:cs typeface="Andika"/>
              </a:rPr>
              <a:t> means </a:t>
            </a:r>
            <a:r>
              <a:rPr lang="en-GB" dirty="0">
                <a:solidFill>
                  <a:srgbClr val="FFFF00"/>
                </a:solidFill>
                <a:latin typeface="Andika"/>
                <a:ea typeface="Andika"/>
                <a:cs typeface="Andika"/>
              </a:rPr>
              <a:t>place</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619125"/>
            <a:ext cx="11338560" cy="5486400"/>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857625" y="937440"/>
            <a:ext cx="7744423" cy="5016758"/>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word “locus” means </a:t>
            </a:r>
          </a:p>
          <a:p>
            <a:pPr algn="ctr"/>
            <a:r>
              <a:rPr lang="en-GB" sz="4000" dirty="0">
                <a:solidFill>
                  <a:schemeClr val="bg1"/>
                </a:solidFill>
                <a:latin typeface="Andika" panose="02000000000000000000" pitchFamily="2" charset="0"/>
              </a:rPr>
              <a:t>place in Latin . </a:t>
            </a:r>
          </a:p>
          <a:p>
            <a:pPr algn="ctr"/>
            <a:endParaRPr lang="en-GB" sz="4000" dirty="0">
              <a:solidFill>
                <a:schemeClr val="bg1"/>
              </a:solidFill>
              <a:latin typeface="Andika" panose="02000000000000000000" pitchFamily="2" charset="0"/>
            </a:endParaRPr>
          </a:p>
          <a:p>
            <a:pPr algn="ctr"/>
            <a:r>
              <a:rPr lang="en-GB" sz="4000" dirty="0">
                <a:solidFill>
                  <a:schemeClr val="bg1"/>
                </a:solidFill>
                <a:latin typeface="Andika" panose="02000000000000000000" pitchFamily="2" charset="0"/>
              </a:rPr>
              <a:t>“in loco parentis” means in place of a parent.</a:t>
            </a:r>
          </a:p>
          <a:p>
            <a:pPr algn="ctr"/>
            <a:endParaRPr lang="en-GB" sz="4000" dirty="0">
              <a:solidFill>
                <a:schemeClr val="bg1"/>
              </a:solidFill>
              <a:latin typeface="Andika" panose="02000000000000000000" pitchFamily="2" charset="0"/>
            </a:endParaRPr>
          </a:p>
          <a:p>
            <a:pPr algn="ctr"/>
            <a:r>
              <a:rPr lang="en-GB" sz="4000" dirty="0">
                <a:solidFill>
                  <a:schemeClr val="bg1"/>
                </a:solidFill>
                <a:latin typeface="Andika" panose="02000000000000000000" pitchFamily="2" charset="0"/>
              </a:rPr>
              <a:t>Can you think of anyone that acts in loco parentis?</a:t>
            </a:r>
          </a:p>
        </p:txBody>
      </p:sp>
      <p:sp>
        <p:nvSpPr>
          <p:cNvPr id="7" name="TextBox 6">
            <a:extLst>
              <a:ext uri="{FF2B5EF4-FFF2-40B4-BE49-F238E27FC236}">
                <a16:creationId xmlns:a16="http://schemas.microsoft.com/office/drawing/2014/main" id="{9E4AE5D9-55E4-6C1F-D103-3A437FDA86F0}"/>
              </a:ext>
            </a:extLst>
          </p:cNvPr>
          <p:cNvSpPr txBox="1"/>
          <p:nvPr/>
        </p:nvSpPr>
        <p:spPr>
          <a:xfrm>
            <a:off x="1899814" y="4853138"/>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9952" y="604687"/>
            <a:ext cx="3175510" cy="4234013"/>
          </a:xfrm>
          <a:prstGeom prst="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57862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0DAAE98B-05D7-F8C1-D5F0-DFC216B7D5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74635"/>
            <a:ext cx="10859589" cy="590236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knows the location of the next gem.</a:t>
            </a:r>
          </a:p>
        </p:txBody>
      </p:sp>
      <p:sp>
        <p:nvSpPr>
          <p:cNvPr id="2" name="TextBox 1">
            <a:extLst>
              <a:ext uri="{FF2B5EF4-FFF2-40B4-BE49-F238E27FC236}">
                <a16:creationId xmlns:a16="http://schemas.microsoft.com/office/drawing/2014/main" id="{871F52B6-B1E5-A1FF-1BD3-5FF6AF4DC0F8}"/>
              </a:ext>
            </a:extLst>
          </p:cNvPr>
          <p:cNvSpPr txBox="1"/>
          <p:nvPr/>
        </p:nvSpPr>
        <p:spPr>
          <a:xfrm>
            <a:off x="4868091" y="2558407"/>
            <a:ext cx="6461760" cy="1323439"/>
          </a:xfrm>
          <a:prstGeom prst="rect">
            <a:avLst/>
          </a:prstGeom>
          <a:noFill/>
        </p:spPr>
        <p:txBody>
          <a:bodyPr wrap="square" rtlCol="0">
            <a:spAutoFit/>
          </a:bodyPr>
          <a:lstStyle/>
          <a:p>
            <a:r>
              <a:rPr lang="en-GB" sz="8000" dirty="0">
                <a:solidFill>
                  <a:srgbClr val="FFFF00"/>
                </a:solidFill>
              </a:rPr>
              <a:t>loc</a:t>
            </a:r>
            <a:r>
              <a:rPr lang="en-GB" sz="8000" dirty="0">
                <a:solidFill>
                  <a:schemeClr val="bg1"/>
                </a:solidFill>
              </a:rPr>
              <a:t>ation</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514" y="1937073"/>
            <a:ext cx="5512498" cy="4346293"/>
          </a:xfrm>
          <a:prstGeom prst="rect">
            <a:avLst/>
          </a:prstGeom>
        </p:spPr>
      </p:pic>
      <p:sp>
        <p:nvSpPr>
          <p:cNvPr id="6" name="TextBox 5">
            <a:extLst>
              <a:ext uri="{FF2B5EF4-FFF2-40B4-BE49-F238E27FC236}">
                <a16:creationId xmlns:a16="http://schemas.microsoft.com/office/drawing/2014/main" id="{CCF7654B-13E6-5509-02FF-38CCB7EFBF1C}"/>
              </a:ext>
            </a:extLst>
          </p:cNvPr>
          <p:cNvSpPr txBox="1"/>
          <p:nvPr/>
        </p:nvSpPr>
        <p:spPr>
          <a:xfrm>
            <a:off x="6113389" y="4696323"/>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4" name="TextBox 3">
            <a:extLst>
              <a:ext uri="{FF2B5EF4-FFF2-40B4-BE49-F238E27FC236}">
                <a16:creationId xmlns:a16="http://schemas.microsoft.com/office/drawing/2014/main" id="{63C87EAC-216B-5402-2A54-216E143DF2E4}"/>
              </a:ext>
            </a:extLst>
          </p:cNvPr>
          <p:cNvSpPr txBox="1"/>
          <p:nvPr/>
        </p:nvSpPr>
        <p:spPr>
          <a:xfrm>
            <a:off x="6113389" y="4695658"/>
            <a:ext cx="4929052" cy="1477328"/>
          </a:xfrm>
          <a:prstGeom prst="rect">
            <a:avLst/>
          </a:prstGeom>
          <a:solidFill>
            <a:srgbClr val="7030A0"/>
          </a:solidFill>
        </p:spPr>
        <p:txBody>
          <a:bodyPr wrap="square" rtlCol="0">
            <a:spAutoFit/>
          </a:bodyPr>
          <a:lstStyle/>
          <a:p>
            <a:pPr algn="r"/>
            <a:r>
              <a:rPr lang="fr-FR" dirty="0">
                <a:solidFill>
                  <a:schemeClr val="bg1"/>
                </a:solidFill>
              </a:rPr>
              <a:t>DEFINITION: </a:t>
            </a:r>
          </a:p>
          <a:p>
            <a:pPr algn="r"/>
            <a:r>
              <a:rPr lang="fr-FR" dirty="0">
                <a:solidFill>
                  <a:schemeClr val="bg1"/>
                </a:solidFill>
              </a:rPr>
              <a:t>A place or position.</a:t>
            </a:r>
          </a:p>
          <a:p>
            <a:pPr algn="r"/>
            <a:br>
              <a:rPr lang="fr-FR" dirty="0">
                <a:solidFill>
                  <a:schemeClr val="bg1"/>
                </a:solidFill>
              </a:rPr>
            </a:br>
            <a:r>
              <a:rPr lang="fr-FR" dirty="0">
                <a:solidFill>
                  <a:schemeClr val="bg1"/>
                </a:solidFill>
              </a:rPr>
              <a:t>SYNONYMS:</a:t>
            </a:r>
          </a:p>
          <a:p>
            <a:pPr algn="r"/>
            <a:r>
              <a:rPr lang="fr-FR" dirty="0">
                <a:solidFill>
                  <a:schemeClr val="bg1"/>
                </a:solidFill>
              </a:rPr>
              <a:t>position, place, situation</a:t>
            </a:r>
            <a:endParaRPr lang="en-GB" dirty="0">
              <a:solidFill>
                <a:schemeClr val="bg1"/>
              </a:solidFill>
            </a:endParaRP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CB65FD2C-AA8D-1890-0C90-8E6B3DA71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428625"/>
            <a:ext cx="10877006" cy="5886450"/>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steam locomotive passed slowly.</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418" y="1750381"/>
            <a:ext cx="4709773" cy="4394149"/>
          </a:xfrm>
          <a:prstGeom prst="rect">
            <a:avLst/>
          </a:prstGeom>
        </p:spPr>
      </p:pic>
      <p:sp>
        <p:nvSpPr>
          <p:cNvPr id="7" name="TextBox 6">
            <a:extLst>
              <a:ext uri="{FF2B5EF4-FFF2-40B4-BE49-F238E27FC236}">
                <a16:creationId xmlns:a16="http://schemas.microsoft.com/office/drawing/2014/main" id="{BA3C2F14-7E71-4EBB-8995-0A6507409F31}"/>
              </a:ext>
            </a:extLst>
          </p:cNvPr>
          <p:cNvSpPr txBox="1"/>
          <p:nvPr/>
        </p:nvSpPr>
        <p:spPr>
          <a:xfrm>
            <a:off x="3950755" y="2230124"/>
            <a:ext cx="5474526" cy="1323439"/>
          </a:xfrm>
          <a:prstGeom prst="rect">
            <a:avLst/>
          </a:prstGeom>
          <a:noFill/>
        </p:spPr>
        <p:txBody>
          <a:bodyPr wrap="square" rtlCol="0">
            <a:spAutoFit/>
          </a:bodyPr>
          <a:lstStyle/>
          <a:p>
            <a:r>
              <a:rPr lang="en-GB" sz="8000" u="sng" dirty="0">
                <a:solidFill>
                  <a:srgbClr val="7030A0"/>
                </a:solidFill>
              </a:rPr>
              <a:t>loc</a:t>
            </a:r>
            <a:r>
              <a:rPr lang="en-GB" sz="8000" dirty="0">
                <a:solidFill>
                  <a:schemeClr val="bg1"/>
                </a:solidFill>
              </a:rPr>
              <a:t>omotive</a:t>
            </a:r>
          </a:p>
        </p:txBody>
      </p:sp>
      <p:sp>
        <p:nvSpPr>
          <p:cNvPr id="5" name="TextBox 4">
            <a:extLst>
              <a:ext uri="{FF2B5EF4-FFF2-40B4-BE49-F238E27FC236}">
                <a16:creationId xmlns:a16="http://schemas.microsoft.com/office/drawing/2014/main" id="{CBD405C8-3B4F-8261-2900-D8486FAA4D7C}"/>
              </a:ext>
            </a:extLst>
          </p:cNvPr>
          <p:cNvSpPr txBox="1"/>
          <p:nvPr/>
        </p:nvSpPr>
        <p:spPr>
          <a:xfrm>
            <a:off x="4436355" y="3348153"/>
            <a:ext cx="4524437" cy="646331"/>
          </a:xfrm>
          <a:prstGeom prst="rect">
            <a:avLst/>
          </a:prstGeom>
          <a:noFill/>
        </p:spPr>
        <p:txBody>
          <a:bodyPr wrap="square" lIns="91440" tIns="45720" rIns="91440" bIns="45720" rtlCol="0" anchor="t">
            <a:spAutoFit/>
          </a:bodyPr>
          <a:lstStyle/>
          <a:p>
            <a:r>
              <a:rPr lang="en-GB" dirty="0">
                <a:solidFill>
                  <a:schemeClr val="bg1"/>
                </a:solidFill>
              </a:rPr>
              <a:t>Motive means moving so locomotive means moving place.</a:t>
            </a:r>
          </a:p>
        </p:txBody>
      </p:sp>
      <p:sp>
        <p:nvSpPr>
          <p:cNvPr id="8" name="TextBox 7">
            <a:extLst>
              <a:ext uri="{FF2B5EF4-FFF2-40B4-BE49-F238E27FC236}">
                <a16:creationId xmlns:a16="http://schemas.microsoft.com/office/drawing/2014/main" id="{47344112-99BC-C48C-084C-A8583881942A}"/>
              </a:ext>
            </a:extLst>
          </p:cNvPr>
          <p:cNvSpPr txBox="1"/>
          <p:nvPr/>
        </p:nvSpPr>
        <p:spPr>
          <a:xfrm>
            <a:off x="6221639" y="5355062"/>
            <a:ext cx="4929052" cy="646331"/>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p:txBody>
      </p:sp>
      <p:sp>
        <p:nvSpPr>
          <p:cNvPr id="2" name="TextBox 1">
            <a:extLst>
              <a:ext uri="{FF2B5EF4-FFF2-40B4-BE49-F238E27FC236}">
                <a16:creationId xmlns:a16="http://schemas.microsoft.com/office/drawing/2014/main" id="{25ABEDB5-C6D2-F1C6-39D4-F8CD35FCF8B9}"/>
              </a:ext>
            </a:extLst>
          </p:cNvPr>
          <p:cNvSpPr txBox="1"/>
          <p:nvPr/>
        </p:nvSpPr>
        <p:spPr>
          <a:xfrm>
            <a:off x="5543550" y="5355062"/>
            <a:ext cx="5607141" cy="646331"/>
          </a:xfrm>
          <a:prstGeom prst="rect">
            <a:avLst/>
          </a:prstGeom>
          <a:solidFill>
            <a:srgbClr val="EF8023"/>
          </a:solidFill>
        </p:spPr>
        <p:txBody>
          <a:bodyPr wrap="square" rtlCol="0">
            <a:spAutoFit/>
          </a:bodyPr>
          <a:lstStyle/>
          <a:p>
            <a:pPr algn="r"/>
            <a:r>
              <a:rPr lang="en-GB" dirty="0">
                <a:solidFill>
                  <a:schemeClr val="bg1"/>
                </a:solidFill>
              </a:rPr>
              <a:t>DEFINITION: </a:t>
            </a:r>
          </a:p>
          <a:p>
            <a:pPr algn="r"/>
            <a:r>
              <a:rPr lang="en-GB" dirty="0">
                <a:solidFill>
                  <a:schemeClr val="bg1"/>
                </a:solidFill>
              </a:rPr>
              <a:t>A powered railway vehicle used for pulling trains.</a:t>
            </a:r>
          </a:p>
        </p:txBody>
      </p:sp>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BF340D21-02F9-06DD-731F-88D2D930C3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476250"/>
            <a:ext cx="10918756" cy="5876925"/>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surgeon must dislocate the shoulder joint first in order to repair it.</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7217" y="2373746"/>
            <a:ext cx="3428373" cy="4417222"/>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868091" y="2558407"/>
            <a:ext cx="5730239" cy="1323439"/>
          </a:xfrm>
          <a:prstGeom prst="rect">
            <a:avLst/>
          </a:prstGeom>
          <a:noFill/>
        </p:spPr>
        <p:txBody>
          <a:bodyPr wrap="square" rtlCol="0">
            <a:spAutoFit/>
          </a:bodyPr>
          <a:lstStyle/>
          <a:p>
            <a:r>
              <a:rPr lang="en-GB" sz="8000" dirty="0">
                <a:solidFill>
                  <a:schemeClr val="bg1"/>
                </a:solidFill>
              </a:rPr>
              <a:t>dis</a:t>
            </a:r>
            <a:r>
              <a:rPr lang="en-GB" sz="8000" u="sng" dirty="0">
                <a:solidFill>
                  <a:srgbClr val="FFFF00"/>
                </a:solidFill>
              </a:rPr>
              <a:t>loc</a:t>
            </a:r>
            <a:r>
              <a:rPr lang="en-GB" sz="8000" dirty="0">
                <a:solidFill>
                  <a:schemeClr val="bg1"/>
                </a:solidFill>
              </a:rPr>
              <a:t>ate</a:t>
            </a:r>
            <a:endParaRPr lang="en-GB" sz="8000" dirty="0">
              <a:solidFill>
                <a:srgbClr val="7030A0"/>
              </a:solidFill>
            </a:endParaRPr>
          </a:p>
        </p:txBody>
      </p:sp>
      <p:sp>
        <p:nvSpPr>
          <p:cNvPr id="5" name="TextBox 4">
            <a:extLst>
              <a:ext uri="{FF2B5EF4-FFF2-40B4-BE49-F238E27FC236}">
                <a16:creationId xmlns:a16="http://schemas.microsoft.com/office/drawing/2014/main" id="{CE50CF0C-AEDD-9974-F9BF-09079C3EB606}"/>
              </a:ext>
            </a:extLst>
          </p:cNvPr>
          <p:cNvSpPr txBox="1"/>
          <p:nvPr/>
        </p:nvSpPr>
        <p:spPr>
          <a:xfrm>
            <a:off x="4868091" y="3697180"/>
            <a:ext cx="5587738" cy="646331"/>
          </a:xfrm>
          <a:prstGeom prst="rect">
            <a:avLst/>
          </a:prstGeom>
          <a:noFill/>
        </p:spPr>
        <p:txBody>
          <a:bodyPr wrap="square" lIns="91440" tIns="45720" rIns="91440" bIns="45720" rtlCol="0" anchor="t">
            <a:spAutoFit/>
          </a:bodyPr>
          <a:lstStyle/>
          <a:p>
            <a:r>
              <a:rPr lang="en-GB" dirty="0">
                <a:solidFill>
                  <a:schemeClr val="bg1"/>
                </a:solidFill>
              </a:rPr>
              <a:t>dis as a </a:t>
            </a:r>
            <a:r>
              <a:rPr lang="en-GB" u="sng" dirty="0">
                <a:solidFill>
                  <a:schemeClr val="bg1"/>
                </a:solidFill>
              </a:rPr>
              <a:t>prefix</a:t>
            </a:r>
            <a:r>
              <a:rPr lang="en-GB" dirty="0">
                <a:solidFill>
                  <a:schemeClr val="bg1"/>
                </a:solidFill>
              </a:rPr>
              <a:t> reverses the meaning so dislocate means to move away.</a:t>
            </a:r>
          </a:p>
        </p:txBody>
      </p:sp>
      <p:sp>
        <p:nvSpPr>
          <p:cNvPr id="8" name="TextBox 7">
            <a:extLst>
              <a:ext uri="{FF2B5EF4-FFF2-40B4-BE49-F238E27FC236}">
                <a16:creationId xmlns:a16="http://schemas.microsoft.com/office/drawing/2014/main" id="{FC4DE2D1-4900-7461-545E-93A7A5642F0E}"/>
              </a:ext>
            </a:extLst>
          </p:cNvPr>
          <p:cNvSpPr txBox="1"/>
          <p:nvPr/>
        </p:nvSpPr>
        <p:spPr>
          <a:xfrm>
            <a:off x="6223103" y="4743620"/>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35551CF0-AED5-F173-5685-BFE1AE9A6222}"/>
              </a:ext>
            </a:extLst>
          </p:cNvPr>
          <p:cNvSpPr txBox="1"/>
          <p:nvPr/>
        </p:nvSpPr>
        <p:spPr>
          <a:xfrm>
            <a:off x="5421916" y="4743620"/>
            <a:ext cx="5730239" cy="1477328"/>
          </a:xfrm>
          <a:prstGeom prst="rect">
            <a:avLst/>
          </a:prstGeom>
          <a:solidFill>
            <a:srgbClr val="0070C0"/>
          </a:solidFill>
        </p:spPr>
        <p:txBody>
          <a:bodyPr wrap="square" rtlCol="0">
            <a:spAutoFit/>
          </a:bodyPr>
          <a:lstStyle/>
          <a:p>
            <a:pPr algn="r"/>
            <a:r>
              <a:rPr lang="en-GB" dirty="0">
                <a:solidFill>
                  <a:schemeClr val="bg1"/>
                </a:solidFill>
              </a:rPr>
              <a:t>DEFINITION: </a:t>
            </a:r>
          </a:p>
          <a:p>
            <a:pPr algn="r"/>
            <a:r>
              <a:rPr lang="en-GB" dirty="0">
                <a:solidFill>
                  <a:schemeClr val="bg1"/>
                </a:solidFill>
              </a:rPr>
              <a:t>To put out of place. </a:t>
            </a:r>
          </a:p>
          <a:p>
            <a:pPr algn="r"/>
            <a:br>
              <a:rPr lang="en-GB" dirty="0">
                <a:solidFill>
                  <a:schemeClr val="bg1"/>
                </a:solidFill>
              </a:rPr>
            </a:br>
            <a:r>
              <a:rPr lang="en-GB" dirty="0">
                <a:solidFill>
                  <a:schemeClr val="bg1"/>
                </a:solidFill>
              </a:rPr>
              <a:t>SYNONYMS:</a:t>
            </a:r>
          </a:p>
          <a:p>
            <a:pPr algn="r"/>
            <a:r>
              <a:rPr lang="en-GB" dirty="0">
                <a:solidFill>
                  <a:schemeClr val="bg1"/>
                </a:solidFill>
              </a:rPr>
              <a:t>displace, disjoint, put out of place, put out of joint</a:t>
            </a:r>
          </a:p>
        </p:txBody>
      </p:sp>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E3035E5C-5B4E-7330-797B-A24043247F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knows there is a gem in this locality.</a:t>
            </a:r>
          </a:p>
        </p:txBody>
      </p:sp>
      <p:sp>
        <p:nvSpPr>
          <p:cNvPr id="7" name="TextBox 6">
            <a:extLst>
              <a:ext uri="{FF2B5EF4-FFF2-40B4-BE49-F238E27FC236}">
                <a16:creationId xmlns:a16="http://schemas.microsoft.com/office/drawing/2014/main" id="{15E72F6A-2460-16A9-50BE-873809DE104D}"/>
              </a:ext>
            </a:extLst>
          </p:cNvPr>
          <p:cNvSpPr txBox="1"/>
          <p:nvPr/>
        </p:nvSpPr>
        <p:spPr>
          <a:xfrm>
            <a:off x="3034937" y="3007851"/>
            <a:ext cx="6122126" cy="1323439"/>
          </a:xfrm>
          <a:prstGeom prst="rect">
            <a:avLst/>
          </a:prstGeom>
          <a:noFill/>
        </p:spPr>
        <p:txBody>
          <a:bodyPr wrap="square" rtlCol="0">
            <a:spAutoFit/>
          </a:bodyPr>
          <a:lstStyle/>
          <a:p>
            <a:pPr algn="ctr"/>
            <a:r>
              <a:rPr lang="en-GB" sz="8000" u="sng" dirty="0">
                <a:solidFill>
                  <a:srgbClr val="7030A0"/>
                </a:solidFill>
              </a:rPr>
              <a:t>loc</a:t>
            </a:r>
            <a:r>
              <a:rPr lang="en-GB" sz="8000" dirty="0">
                <a:solidFill>
                  <a:schemeClr val="bg1"/>
                </a:solidFill>
              </a:rPr>
              <a:t>ality</a:t>
            </a:r>
          </a:p>
        </p:txBody>
      </p:sp>
      <p:pic>
        <p:nvPicPr>
          <p:cNvPr id="4" name="Picture 3" descr="A picture containing text, vector graphics&#10;&#10;Description automatically generated">
            <a:extLst>
              <a:ext uri="{FF2B5EF4-FFF2-40B4-BE49-F238E27FC236}">
                <a16:creationId xmlns:a16="http://schemas.microsoft.com/office/drawing/2014/main" id="{2A68541A-0284-3457-5963-DC8A0FCA2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079" y="2139885"/>
            <a:ext cx="3652921" cy="4718115"/>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7C3FCA77-DBBA-D162-65D6-74710DB2B781}"/>
              </a:ext>
            </a:extLst>
          </p:cNvPr>
          <p:cNvSpPr txBox="1"/>
          <p:nvPr/>
        </p:nvSpPr>
        <p:spPr>
          <a:xfrm>
            <a:off x="1011464" y="4334432"/>
            <a:ext cx="4929052" cy="1477328"/>
          </a:xfrm>
          <a:prstGeom prst="rect">
            <a:avLst/>
          </a:prstGeom>
          <a:noFill/>
        </p:spPr>
        <p:txBody>
          <a:bodyPr wrap="square" rtlCol="0">
            <a:spAutoFit/>
          </a:bodyPr>
          <a:lstStyle/>
          <a:p>
            <a:r>
              <a:rPr lang="fr-FR" dirty="0">
                <a:solidFill>
                  <a:schemeClr val="bg1"/>
                </a:solidFill>
              </a:rPr>
              <a:t>DEFINITION: </a:t>
            </a:r>
          </a:p>
          <a:p>
            <a:r>
              <a:rPr lang="fr-FR" dirty="0">
                <a:solidFill>
                  <a:schemeClr val="bg1"/>
                </a:solidFill>
              </a:rPr>
              <a:t>??</a:t>
            </a:r>
          </a:p>
          <a:p>
            <a:br>
              <a:rPr lang="fr-FR" dirty="0">
                <a:solidFill>
                  <a:schemeClr val="bg1"/>
                </a:solidFill>
              </a:rPr>
            </a:br>
            <a:r>
              <a:rPr lang="fr-FR" dirty="0">
                <a:solidFill>
                  <a:schemeClr val="bg1"/>
                </a:solidFill>
              </a:rPr>
              <a:t>SYNONYMS:</a:t>
            </a:r>
          </a:p>
          <a:p>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5CB3CA1C-BA35-529E-5F82-5E307A7013BA}"/>
              </a:ext>
            </a:extLst>
          </p:cNvPr>
          <p:cNvSpPr txBox="1"/>
          <p:nvPr/>
        </p:nvSpPr>
        <p:spPr>
          <a:xfrm>
            <a:off x="1011464" y="4334432"/>
            <a:ext cx="4929052" cy="1477328"/>
          </a:xfrm>
          <a:prstGeom prst="rect">
            <a:avLst/>
          </a:prstGeom>
          <a:solidFill>
            <a:srgbClr val="00B050"/>
          </a:solidFill>
        </p:spPr>
        <p:txBody>
          <a:bodyPr wrap="square" rtlCol="0">
            <a:spAutoFit/>
          </a:bodyPr>
          <a:lstStyle/>
          <a:p>
            <a:r>
              <a:rPr lang="en-GB" dirty="0">
                <a:solidFill>
                  <a:schemeClr val="bg1"/>
                </a:solidFill>
              </a:rPr>
              <a:t>DEFINITION: </a:t>
            </a:r>
          </a:p>
          <a:p>
            <a:r>
              <a:rPr lang="en-GB" dirty="0">
                <a:solidFill>
                  <a:schemeClr val="bg1"/>
                </a:solidFill>
              </a:rPr>
              <a:t>Our surroundings or our local environment</a:t>
            </a:r>
          </a:p>
          <a:p>
            <a:br>
              <a:rPr lang="en-GB" dirty="0">
                <a:solidFill>
                  <a:schemeClr val="bg1"/>
                </a:solidFill>
              </a:rPr>
            </a:br>
            <a:r>
              <a:rPr lang="en-GB" dirty="0">
                <a:solidFill>
                  <a:schemeClr val="bg1"/>
                </a:solidFill>
              </a:rPr>
              <a:t>SYNONYMS:</a:t>
            </a:r>
          </a:p>
          <a:p>
            <a:r>
              <a:rPr lang="en-GB" dirty="0">
                <a:solidFill>
                  <a:schemeClr val="bg1"/>
                </a:solidFill>
              </a:rPr>
              <a:t>position, place, situation</a:t>
            </a:r>
          </a:p>
        </p:txBody>
      </p:sp>
    </p:spTree>
    <p:extLst>
      <p:ext uri="{BB962C8B-B14F-4D97-AF65-F5344CB8AC3E}">
        <p14:creationId xmlns:p14="http://schemas.microsoft.com/office/powerpoint/2010/main" val="235901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293851F1-2561-1A14-EF79-23E04CD2E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52002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My family is going to relocate due to my mums job.</a:t>
            </a:r>
          </a:p>
        </p:txBody>
      </p:sp>
      <p:sp>
        <p:nvSpPr>
          <p:cNvPr id="7" name="TextBox 6">
            <a:extLst>
              <a:ext uri="{FF2B5EF4-FFF2-40B4-BE49-F238E27FC236}">
                <a16:creationId xmlns:a16="http://schemas.microsoft.com/office/drawing/2014/main" id="{15E72F6A-2460-16A9-50BE-873809DE104D}"/>
              </a:ext>
            </a:extLst>
          </p:cNvPr>
          <p:cNvSpPr txBox="1"/>
          <p:nvPr/>
        </p:nvSpPr>
        <p:spPr>
          <a:xfrm>
            <a:off x="3034937" y="2466309"/>
            <a:ext cx="6122126" cy="1323439"/>
          </a:xfrm>
          <a:prstGeom prst="rect">
            <a:avLst/>
          </a:prstGeom>
          <a:noFill/>
        </p:spPr>
        <p:txBody>
          <a:bodyPr wrap="square" rtlCol="0">
            <a:spAutoFit/>
          </a:bodyPr>
          <a:lstStyle/>
          <a:p>
            <a:pPr algn="ctr"/>
            <a:r>
              <a:rPr lang="en-GB" sz="8000" dirty="0">
                <a:solidFill>
                  <a:schemeClr val="bg1"/>
                </a:solidFill>
              </a:rPr>
              <a:t>re</a:t>
            </a:r>
            <a:r>
              <a:rPr lang="en-GB" sz="8000" u="sng" dirty="0">
                <a:solidFill>
                  <a:srgbClr val="7030A0"/>
                </a:solidFill>
              </a:rPr>
              <a:t>loc</a:t>
            </a:r>
            <a:r>
              <a:rPr lang="en-GB" sz="8000" dirty="0">
                <a:solidFill>
                  <a:schemeClr val="bg1"/>
                </a:solidFill>
              </a:rPr>
              <a:t>ate</a:t>
            </a:r>
          </a:p>
        </p:txBody>
      </p:sp>
      <p:pic>
        <p:nvPicPr>
          <p:cNvPr id="4" name="Picture 3" descr="Icon&#10;&#10;Description automatically generated">
            <a:extLst>
              <a:ext uri="{FF2B5EF4-FFF2-40B4-BE49-F238E27FC236}">
                <a16:creationId xmlns:a16="http://schemas.microsoft.com/office/drawing/2014/main" id="{CD83A7E3-7B73-E81A-7FE5-0965A6E65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664" y="2250229"/>
            <a:ext cx="2186592" cy="3688891"/>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4BEC1AB7-D3CB-1FE0-FF9E-31696F13AC3E}"/>
              </a:ext>
            </a:extLst>
          </p:cNvPr>
          <p:cNvSpPr txBox="1"/>
          <p:nvPr/>
        </p:nvSpPr>
        <p:spPr>
          <a:xfrm>
            <a:off x="4138419" y="3664424"/>
            <a:ext cx="5587738" cy="646331"/>
          </a:xfrm>
          <a:prstGeom prst="rect">
            <a:avLst/>
          </a:prstGeom>
          <a:noFill/>
        </p:spPr>
        <p:txBody>
          <a:bodyPr wrap="square" lIns="91440" tIns="45720" rIns="91440" bIns="45720" rtlCol="0" anchor="t">
            <a:spAutoFit/>
          </a:bodyPr>
          <a:lstStyle/>
          <a:p>
            <a:r>
              <a:rPr lang="en-GB" u="sng" dirty="0">
                <a:solidFill>
                  <a:schemeClr val="bg1"/>
                </a:solidFill>
              </a:rPr>
              <a:t>Re-</a:t>
            </a:r>
            <a:r>
              <a:rPr lang="en-GB" dirty="0">
                <a:solidFill>
                  <a:schemeClr val="bg1"/>
                </a:solidFill>
              </a:rPr>
              <a:t> as a </a:t>
            </a:r>
            <a:r>
              <a:rPr lang="en-GB" u="sng" dirty="0">
                <a:solidFill>
                  <a:schemeClr val="bg1"/>
                </a:solidFill>
              </a:rPr>
              <a:t>prefix</a:t>
            </a:r>
            <a:r>
              <a:rPr lang="en-GB" dirty="0">
                <a:solidFill>
                  <a:schemeClr val="bg1"/>
                </a:solidFill>
              </a:rPr>
              <a:t> means again so relocate means to move back again.</a:t>
            </a:r>
          </a:p>
        </p:txBody>
      </p:sp>
      <p:sp>
        <p:nvSpPr>
          <p:cNvPr id="8" name="TextBox 7">
            <a:extLst>
              <a:ext uri="{FF2B5EF4-FFF2-40B4-BE49-F238E27FC236}">
                <a16:creationId xmlns:a16="http://schemas.microsoft.com/office/drawing/2014/main" id="{F8E2EA63-4ED0-3134-8410-FD0C385E1E71}"/>
              </a:ext>
            </a:extLst>
          </p:cNvPr>
          <p:cNvSpPr txBox="1"/>
          <p:nvPr/>
        </p:nvSpPr>
        <p:spPr>
          <a:xfrm>
            <a:off x="6223103" y="4770206"/>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499B46C7-DB03-EC44-5660-00D63BD4EE8F}"/>
              </a:ext>
            </a:extLst>
          </p:cNvPr>
          <p:cNvSpPr txBox="1"/>
          <p:nvPr/>
        </p:nvSpPr>
        <p:spPr>
          <a:xfrm>
            <a:off x="5421916" y="4743620"/>
            <a:ext cx="5730239" cy="1477328"/>
          </a:xfrm>
          <a:prstGeom prst="rect">
            <a:avLst/>
          </a:prstGeom>
          <a:solidFill>
            <a:srgbClr val="FFC000"/>
          </a:solidFill>
        </p:spPr>
        <p:txBody>
          <a:bodyPr wrap="square" rtlCol="0">
            <a:spAutoFit/>
          </a:bodyPr>
          <a:lstStyle/>
          <a:p>
            <a:pPr algn="r"/>
            <a:r>
              <a:rPr lang="en-GB" dirty="0">
                <a:solidFill>
                  <a:schemeClr val="bg1"/>
                </a:solidFill>
              </a:rPr>
              <a:t>DEFINITION: </a:t>
            </a:r>
          </a:p>
          <a:p>
            <a:pPr algn="r"/>
            <a:r>
              <a:rPr lang="en-GB" dirty="0">
                <a:solidFill>
                  <a:schemeClr val="bg1"/>
                </a:solidFill>
              </a:rPr>
              <a:t>Move to a new place.</a:t>
            </a:r>
          </a:p>
          <a:p>
            <a:pPr algn="r"/>
            <a:br>
              <a:rPr lang="en-GB" dirty="0">
                <a:solidFill>
                  <a:schemeClr val="bg1"/>
                </a:solidFill>
              </a:rPr>
            </a:br>
            <a:r>
              <a:rPr lang="en-GB" dirty="0">
                <a:solidFill>
                  <a:schemeClr val="bg1"/>
                </a:solidFill>
              </a:rPr>
              <a:t>SYNONYMS:</a:t>
            </a:r>
          </a:p>
          <a:p>
            <a:pPr algn="r"/>
            <a:r>
              <a:rPr lang="en-GB" dirty="0">
                <a:solidFill>
                  <a:schemeClr val="bg1"/>
                </a:solidFill>
              </a:rPr>
              <a:t>move, migrate, change place</a:t>
            </a:r>
          </a:p>
        </p:txBody>
      </p:sp>
    </p:spTree>
    <p:extLst>
      <p:ext uri="{BB962C8B-B14F-4D97-AF65-F5344CB8AC3E}">
        <p14:creationId xmlns:p14="http://schemas.microsoft.com/office/powerpoint/2010/main" val="45817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descr="A tattoo on the back of a person&#10;&#10;AI-generated content may be incorrect.">
            <a:extLst>
              <a:ext uri="{FF2B5EF4-FFF2-40B4-BE49-F238E27FC236}">
                <a16:creationId xmlns:a16="http://schemas.microsoft.com/office/drawing/2014/main" id="{1C0C6E6A-E74B-1A46-66F9-56B14EB5BDDC}"/>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5943600" y="1524187"/>
            <a:ext cx="5009640" cy="2786010"/>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
        <p:nvSpPr>
          <p:cNvPr id="6" name="Title 1">
            <a:extLst>
              <a:ext uri="{FF2B5EF4-FFF2-40B4-BE49-F238E27FC236}">
                <a16:creationId xmlns:a16="http://schemas.microsoft.com/office/drawing/2014/main" id="{498CACC6-61D9-591C-BD4F-AB3BA4AEB0C9}"/>
              </a:ext>
            </a:extLst>
          </p:cNvPr>
          <p:cNvSpPr>
            <a:spLocks noGrp="1"/>
          </p:cNvSpPr>
          <p:nvPr>
            <p:ph type="title"/>
          </p:nvPr>
        </p:nvSpPr>
        <p:spPr>
          <a:xfrm>
            <a:off x="304799" y="365125"/>
            <a:ext cx="11591925" cy="1325563"/>
          </a:xfrm>
        </p:spPr>
        <p:txBody>
          <a:bodyPr>
            <a:noAutofit/>
          </a:bodyPr>
          <a:lstStyle/>
          <a:p>
            <a:pPr algn="ctr"/>
            <a:r>
              <a:rPr lang="en-GB" sz="5400" b="1" dirty="0">
                <a:solidFill>
                  <a:schemeClr val="bg1"/>
                </a:solidFill>
                <a:latin typeface="Andika" panose="02000000000000000000" pitchFamily="2" charset="0"/>
                <a:ea typeface="Andika" panose="02000000000000000000" pitchFamily="2" charset="0"/>
                <a:cs typeface="Andika" panose="02000000000000000000" pitchFamily="2" charset="0"/>
              </a:rPr>
              <a:t>Scrambler has been scrambling!</a:t>
            </a:r>
          </a:p>
        </p:txBody>
      </p:sp>
      <p:pic>
        <p:nvPicPr>
          <p:cNvPr id="3" name="Picture 2" descr="A screenshot of a cellphone&#10;&#10;AI-generated content may be incorrect.">
            <a:extLst>
              <a:ext uri="{FF2B5EF4-FFF2-40B4-BE49-F238E27FC236}">
                <a16:creationId xmlns:a16="http://schemas.microsoft.com/office/drawing/2014/main" id="{315D83D1-E505-57E4-A766-A285206F5C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4720" y="1524187"/>
            <a:ext cx="3740414" cy="5167312"/>
          </a:xfrm>
          <a:prstGeom prst="rect">
            <a:avLst/>
          </a:prstGeom>
        </p:spPr>
      </p:pic>
    </p:spTree>
    <p:extLst>
      <p:ext uri="{BB962C8B-B14F-4D97-AF65-F5344CB8AC3E}">
        <p14:creationId xmlns:p14="http://schemas.microsoft.com/office/powerpoint/2010/main" val="522016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298FE11-848B-7C7E-AE87-2211F04F5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letters </a:t>
            </a:r>
            <a:r>
              <a:rPr lang="en-GB" u="sng" dirty="0">
                <a:solidFill>
                  <a:srgbClr val="7030A0"/>
                </a:solidFill>
                <a:latin typeface="Andika"/>
                <a:ea typeface="Andika"/>
                <a:cs typeface="Andika"/>
              </a:rPr>
              <a:t>log</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61554" y="2447470"/>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log</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ged		ana</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log</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y		cata</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log</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ue		dia</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log</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ue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u="sng" dirty="0">
                <a:solidFill>
                  <a:srgbClr val="7030A0"/>
                </a:solidFill>
                <a:latin typeface="Andika"/>
                <a:ea typeface="Andika"/>
                <a:cs typeface="Andika"/>
              </a:rPr>
              <a:t>log</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rgbClr val="FFFF00"/>
                </a:solidFill>
                <a:latin typeface="Andika"/>
                <a:ea typeface="Andika"/>
                <a:cs typeface="Andika"/>
              </a:rPr>
              <a:t>Log</a:t>
            </a:r>
            <a:r>
              <a:rPr lang="en-GB" dirty="0">
                <a:solidFill>
                  <a:schemeClr val="bg1"/>
                </a:solidFill>
                <a:latin typeface="Andika"/>
                <a:ea typeface="Andika"/>
                <a:cs typeface="Andika"/>
              </a:rPr>
              <a:t> means </a:t>
            </a:r>
            <a:r>
              <a:rPr lang="en-GB" dirty="0">
                <a:solidFill>
                  <a:srgbClr val="FFFF00"/>
                </a:solidFill>
                <a:latin typeface="Andika"/>
                <a:ea typeface="Andika"/>
                <a:cs typeface="Andika"/>
              </a:rPr>
              <a:t>word</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398466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ag of Greece | Britannica">
            <a:extLst>
              <a:ext uri="{FF2B5EF4-FFF2-40B4-BE49-F238E27FC236}">
                <a16:creationId xmlns:a16="http://schemas.microsoft.com/office/drawing/2014/main" id="{AFF80DB8-F7CF-65B0-0168-9865F0B7389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6389" y="-278817"/>
            <a:ext cx="12688389" cy="712693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1550126"/>
            <a:ext cx="11338560" cy="3683725"/>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The Parthenon">
            <a:extLst>
              <a:ext uri="{FF2B5EF4-FFF2-40B4-BE49-F238E27FC236}">
                <a16:creationId xmlns:a16="http://schemas.microsoft.com/office/drawing/2014/main" id="{5B5DF22B-32E9-E737-EF6B-18CFCDBB7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55857" y="1778636"/>
            <a:ext cx="2429467" cy="3239289"/>
          </a:xfrm>
          <a:prstGeom prst="rect">
            <a:avLst/>
          </a:prstGeom>
        </p:spPr>
      </p:pic>
      <p:sp>
        <p:nvSpPr>
          <p:cNvPr id="7" name="TextBox 6">
            <a:extLst>
              <a:ext uri="{FF2B5EF4-FFF2-40B4-BE49-F238E27FC236}">
                <a16:creationId xmlns:a16="http://schemas.microsoft.com/office/drawing/2014/main" id="{9E4AE5D9-55E4-6C1F-D103-3A437FDA86F0}"/>
              </a:ext>
            </a:extLst>
          </p:cNvPr>
          <p:cNvSpPr txBox="1"/>
          <p:nvPr/>
        </p:nvSpPr>
        <p:spPr>
          <a:xfrm>
            <a:off x="2923140" y="4938534"/>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Parthenon</a:t>
            </a:r>
          </a:p>
        </p:txBody>
      </p:sp>
      <p:sp>
        <p:nvSpPr>
          <p:cNvPr id="4" name="TextBox 3">
            <a:extLst>
              <a:ext uri="{FF2B5EF4-FFF2-40B4-BE49-F238E27FC236}">
                <a16:creationId xmlns:a16="http://schemas.microsoft.com/office/drawing/2014/main" id="{2CA678F9-FB90-F46C-10B0-0AE76CF5586F}"/>
              </a:ext>
            </a:extLst>
          </p:cNvPr>
          <p:cNvSpPr txBox="1"/>
          <p:nvPr/>
        </p:nvSpPr>
        <p:spPr>
          <a:xfrm>
            <a:off x="3962757" y="2907210"/>
            <a:ext cx="7639291" cy="1077218"/>
          </a:xfrm>
          <a:prstGeom prst="rect">
            <a:avLst/>
          </a:prstGeom>
          <a:noFill/>
        </p:spPr>
        <p:txBody>
          <a:bodyPr wrap="square" rtlCol="0" anchor="ctr">
            <a:spAutoFit/>
          </a:bodyPr>
          <a:lstStyle/>
          <a:p>
            <a:pPr algn="ctr"/>
            <a:r>
              <a:rPr lang="en-GB" sz="3200" dirty="0">
                <a:solidFill>
                  <a:schemeClr val="bg1"/>
                </a:solidFill>
                <a:latin typeface="Andika" panose="02000000000000000000" pitchFamily="2" charset="0"/>
              </a:rPr>
              <a:t>The word “logos” means word, reason or speech in ancient Greek. </a:t>
            </a:r>
          </a:p>
        </p:txBody>
      </p:sp>
      <p:pic>
        <p:nvPicPr>
          <p:cNvPr id="8" name="Picture 7" descr="A close-up of a toy&#10;&#10;Description automatically generated with medium confidence">
            <a:extLst>
              <a:ext uri="{FF2B5EF4-FFF2-40B4-BE49-F238E27FC236}">
                <a16:creationId xmlns:a16="http://schemas.microsoft.com/office/drawing/2014/main" id="{791EA280-674F-471A-B2E2-C47F8A6E4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597" y="4103421"/>
            <a:ext cx="2865254" cy="2501856"/>
          </a:xfrm>
          <a:prstGeom prst="rect">
            <a:avLst/>
          </a:prstGeom>
        </p:spPr>
      </p:pic>
    </p:spTree>
    <p:extLst>
      <p:ext uri="{BB962C8B-B14F-4D97-AF65-F5344CB8AC3E}">
        <p14:creationId xmlns:p14="http://schemas.microsoft.com/office/powerpoint/2010/main" val="4399415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BFE20116-EEF6-A452-2D8B-28D1E4E518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logged his position with Aimee.</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23" y="1450202"/>
            <a:ext cx="5388813" cy="5027683"/>
          </a:xfrm>
          <a:prstGeom prst="rect">
            <a:avLst/>
          </a:prstGeom>
        </p:spPr>
      </p:pic>
      <p:sp>
        <p:nvSpPr>
          <p:cNvPr id="7" name="TextBox 6">
            <a:extLst>
              <a:ext uri="{FF2B5EF4-FFF2-40B4-BE49-F238E27FC236}">
                <a16:creationId xmlns:a16="http://schemas.microsoft.com/office/drawing/2014/main" id="{DF66567A-1211-7965-7B14-588D37656672}"/>
              </a:ext>
            </a:extLst>
          </p:cNvPr>
          <p:cNvSpPr txBox="1"/>
          <p:nvPr/>
        </p:nvSpPr>
        <p:spPr>
          <a:xfrm>
            <a:off x="4868091" y="2558407"/>
            <a:ext cx="5564777" cy="1323439"/>
          </a:xfrm>
          <a:prstGeom prst="rect">
            <a:avLst/>
          </a:prstGeom>
          <a:noFill/>
        </p:spPr>
        <p:txBody>
          <a:bodyPr wrap="square" rtlCol="0">
            <a:spAutoFit/>
          </a:bodyPr>
          <a:lstStyle/>
          <a:p>
            <a:r>
              <a:rPr lang="en-GB" sz="8000" u="sng" dirty="0">
                <a:solidFill>
                  <a:srgbClr val="FFFF00"/>
                </a:solidFill>
              </a:rPr>
              <a:t>log</a:t>
            </a:r>
            <a:r>
              <a:rPr lang="en-GB" sz="8000" dirty="0">
                <a:solidFill>
                  <a:schemeClr val="bg1"/>
                </a:solidFill>
              </a:rPr>
              <a:t>ged</a:t>
            </a:r>
          </a:p>
        </p:txBody>
      </p:sp>
      <p:sp>
        <p:nvSpPr>
          <p:cNvPr id="5" name="TextBox 4">
            <a:extLst>
              <a:ext uri="{FF2B5EF4-FFF2-40B4-BE49-F238E27FC236}">
                <a16:creationId xmlns:a16="http://schemas.microsoft.com/office/drawing/2014/main" id="{9C05B857-49B5-8A74-F893-B35B01F3E902}"/>
              </a:ext>
            </a:extLst>
          </p:cNvPr>
          <p:cNvSpPr txBox="1"/>
          <p:nvPr/>
        </p:nvSpPr>
        <p:spPr>
          <a:xfrm>
            <a:off x="6212777" y="4251387"/>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7829E92A-24FA-EA54-E754-AAB3DBB209DE}"/>
              </a:ext>
            </a:extLst>
          </p:cNvPr>
          <p:cNvSpPr txBox="1"/>
          <p:nvPr/>
        </p:nvSpPr>
        <p:spPr>
          <a:xfrm>
            <a:off x="4914765" y="4251387"/>
            <a:ext cx="6227064" cy="1477328"/>
          </a:xfrm>
          <a:prstGeom prst="rect">
            <a:avLst/>
          </a:prstGeom>
          <a:solidFill>
            <a:srgbClr val="7030A0"/>
          </a:solidFill>
        </p:spPr>
        <p:txBody>
          <a:bodyPr wrap="square" rtlCol="0">
            <a:spAutoFit/>
          </a:bodyPr>
          <a:lstStyle/>
          <a:p>
            <a:pPr algn="r"/>
            <a:r>
              <a:rPr lang="en-GB" dirty="0">
                <a:solidFill>
                  <a:schemeClr val="bg1"/>
                </a:solidFill>
              </a:rPr>
              <a:t>DEFINITION: </a:t>
            </a:r>
          </a:p>
          <a:p>
            <a:pPr algn="r"/>
            <a:r>
              <a:rPr lang="en-GB" dirty="0">
                <a:solidFill>
                  <a:schemeClr val="bg1"/>
                </a:solidFill>
              </a:rPr>
              <a:t>To write down or record something.</a:t>
            </a:r>
          </a:p>
          <a:p>
            <a:pPr algn="r"/>
            <a:br>
              <a:rPr lang="en-GB" dirty="0">
                <a:solidFill>
                  <a:schemeClr val="bg1"/>
                </a:solidFill>
              </a:rPr>
            </a:br>
            <a:r>
              <a:rPr lang="en-GB" dirty="0">
                <a:solidFill>
                  <a:schemeClr val="bg1"/>
                </a:solidFill>
              </a:rPr>
              <a:t>SYNONYMS:</a:t>
            </a:r>
          </a:p>
          <a:p>
            <a:pPr algn="r"/>
            <a:r>
              <a:rPr lang="en-GB" dirty="0">
                <a:solidFill>
                  <a:schemeClr val="bg1"/>
                </a:solidFill>
              </a:rPr>
              <a:t>Recorded, noted, written down</a:t>
            </a:r>
          </a:p>
        </p:txBody>
      </p:sp>
    </p:spTree>
    <p:extLst>
      <p:ext uri="{BB962C8B-B14F-4D97-AF65-F5344CB8AC3E}">
        <p14:creationId xmlns:p14="http://schemas.microsoft.com/office/powerpoint/2010/main" val="31684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2AEAAD39-91D8-3C4D-9BF2-087464F4AF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44433" y="366712"/>
            <a:ext cx="10903132" cy="6124575"/>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teacher used an analogy to make their point.</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791" y="1856320"/>
            <a:ext cx="5070687" cy="399795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E9203326-0665-E0D4-0DBE-545FD7172E5B}"/>
              </a:ext>
            </a:extLst>
          </p:cNvPr>
          <p:cNvSpPr txBox="1"/>
          <p:nvPr/>
        </p:nvSpPr>
        <p:spPr>
          <a:xfrm>
            <a:off x="3631473" y="2365687"/>
            <a:ext cx="4929052" cy="1323439"/>
          </a:xfrm>
          <a:prstGeom prst="rect">
            <a:avLst/>
          </a:prstGeom>
          <a:noFill/>
        </p:spPr>
        <p:txBody>
          <a:bodyPr wrap="square" rtlCol="0">
            <a:spAutoFit/>
          </a:bodyPr>
          <a:lstStyle/>
          <a:p>
            <a:pPr algn="ctr"/>
            <a:r>
              <a:rPr lang="en-GB" sz="8000" dirty="0">
                <a:solidFill>
                  <a:schemeClr val="bg1"/>
                </a:solidFill>
              </a:rPr>
              <a:t>ana</a:t>
            </a:r>
            <a:r>
              <a:rPr lang="en-GB" sz="8000" u="sng" dirty="0">
                <a:solidFill>
                  <a:srgbClr val="7030A0"/>
                </a:solidFill>
              </a:rPr>
              <a:t>log</a:t>
            </a:r>
            <a:r>
              <a:rPr lang="en-GB" sz="8000" dirty="0">
                <a:solidFill>
                  <a:schemeClr val="bg1"/>
                </a:solidFill>
              </a:rPr>
              <a:t>y</a:t>
            </a:r>
          </a:p>
        </p:txBody>
      </p:sp>
      <p:sp>
        <p:nvSpPr>
          <p:cNvPr id="5" name="TextBox 4">
            <a:extLst>
              <a:ext uri="{FF2B5EF4-FFF2-40B4-BE49-F238E27FC236}">
                <a16:creationId xmlns:a16="http://schemas.microsoft.com/office/drawing/2014/main" id="{46AD74EB-6A7D-7297-F5A8-C27D5AD8AC45}"/>
              </a:ext>
            </a:extLst>
          </p:cNvPr>
          <p:cNvSpPr txBox="1"/>
          <p:nvPr/>
        </p:nvSpPr>
        <p:spPr>
          <a:xfrm>
            <a:off x="4262244" y="3561812"/>
            <a:ext cx="5587738" cy="646331"/>
          </a:xfrm>
          <a:prstGeom prst="rect">
            <a:avLst/>
          </a:prstGeom>
          <a:noFill/>
        </p:spPr>
        <p:txBody>
          <a:bodyPr wrap="square" lIns="91440" tIns="45720" rIns="91440" bIns="45720" rtlCol="0" anchor="t">
            <a:spAutoFit/>
          </a:bodyPr>
          <a:lstStyle/>
          <a:p>
            <a:r>
              <a:rPr lang="en-GB" dirty="0">
                <a:solidFill>
                  <a:schemeClr val="bg1"/>
                </a:solidFill>
              </a:rPr>
              <a:t>“Ana” as a </a:t>
            </a:r>
            <a:r>
              <a:rPr lang="en-GB" u="sng" dirty="0">
                <a:solidFill>
                  <a:schemeClr val="bg1"/>
                </a:solidFill>
              </a:rPr>
              <a:t>prefix</a:t>
            </a:r>
            <a:r>
              <a:rPr lang="en-GB" dirty="0">
                <a:solidFill>
                  <a:schemeClr val="bg1"/>
                </a:solidFill>
              </a:rPr>
              <a:t> means according to, so analogy means according to the words.</a:t>
            </a:r>
          </a:p>
        </p:txBody>
      </p:sp>
      <p:sp>
        <p:nvSpPr>
          <p:cNvPr id="8" name="TextBox 7">
            <a:extLst>
              <a:ext uri="{FF2B5EF4-FFF2-40B4-BE49-F238E27FC236}">
                <a16:creationId xmlns:a16="http://schemas.microsoft.com/office/drawing/2014/main" id="{E7F0910A-AAF2-2500-0603-B3180FF90300}"/>
              </a:ext>
            </a:extLst>
          </p:cNvPr>
          <p:cNvSpPr txBox="1"/>
          <p:nvPr/>
        </p:nvSpPr>
        <p:spPr>
          <a:xfrm>
            <a:off x="6095999" y="4825365"/>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E26AF978-5A92-055F-D947-6D4E6E69815A}"/>
              </a:ext>
            </a:extLst>
          </p:cNvPr>
          <p:cNvSpPr txBox="1"/>
          <p:nvPr/>
        </p:nvSpPr>
        <p:spPr>
          <a:xfrm>
            <a:off x="3257550" y="4825365"/>
            <a:ext cx="7893141" cy="1477328"/>
          </a:xfrm>
          <a:prstGeom prst="rect">
            <a:avLst/>
          </a:prstGeom>
          <a:solidFill>
            <a:srgbClr val="EF8023"/>
          </a:solidFill>
        </p:spPr>
        <p:txBody>
          <a:bodyPr wrap="square" rtlCol="0">
            <a:spAutoFit/>
          </a:bodyPr>
          <a:lstStyle/>
          <a:p>
            <a:pPr algn="r"/>
            <a:r>
              <a:rPr lang="en-GB" dirty="0">
                <a:solidFill>
                  <a:schemeClr val="bg1"/>
                </a:solidFill>
              </a:rPr>
              <a:t>DEFINITION: </a:t>
            </a:r>
          </a:p>
          <a:p>
            <a:pPr algn="r"/>
            <a:r>
              <a:rPr lang="en-GB" dirty="0">
                <a:solidFill>
                  <a:schemeClr val="bg1"/>
                </a:solidFill>
              </a:rPr>
              <a:t>A way of explaining something by showing how it is like something else.</a:t>
            </a:r>
          </a:p>
          <a:p>
            <a:pPr algn="r"/>
            <a:br>
              <a:rPr lang="en-GB" dirty="0">
                <a:solidFill>
                  <a:schemeClr val="bg1"/>
                </a:solidFill>
              </a:rPr>
            </a:br>
            <a:r>
              <a:rPr lang="en-GB" dirty="0">
                <a:solidFill>
                  <a:schemeClr val="bg1"/>
                </a:solidFill>
              </a:rPr>
              <a:t>SYNONYMS:</a:t>
            </a:r>
          </a:p>
          <a:p>
            <a:pPr algn="r"/>
            <a:r>
              <a:rPr lang="en-GB" dirty="0">
                <a:solidFill>
                  <a:schemeClr val="bg1"/>
                </a:solidFill>
              </a:rPr>
              <a:t> Comparison, example, similarity</a:t>
            </a:r>
          </a:p>
        </p:txBody>
      </p:sp>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61A7757D-5CD2-F643-0029-25964E819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71501"/>
            <a:ext cx="10918756" cy="5772150"/>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boy chose a plant from the catalogue.</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354" y="1678516"/>
            <a:ext cx="3153420" cy="4062964"/>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868091" y="2558407"/>
            <a:ext cx="5730239" cy="1323439"/>
          </a:xfrm>
          <a:prstGeom prst="rect">
            <a:avLst/>
          </a:prstGeom>
          <a:noFill/>
        </p:spPr>
        <p:txBody>
          <a:bodyPr wrap="square" rtlCol="0">
            <a:spAutoFit/>
          </a:bodyPr>
          <a:lstStyle/>
          <a:p>
            <a:r>
              <a:rPr lang="en-GB" sz="8000" dirty="0">
                <a:solidFill>
                  <a:schemeClr val="bg1"/>
                </a:solidFill>
              </a:rPr>
              <a:t>cata</a:t>
            </a:r>
            <a:r>
              <a:rPr lang="en-GB" sz="8000" u="sng" dirty="0">
                <a:solidFill>
                  <a:srgbClr val="FFFF00"/>
                </a:solidFill>
              </a:rPr>
              <a:t>log</a:t>
            </a:r>
            <a:r>
              <a:rPr lang="en-GB" sz="8000" dirty="0">
                <a:solidFill>
                  <a:schemeClr val="bg1"/>
                </a:solidFill>
              </a:rPr>
              <a:t>ue</a:t>
            </a:r>
          </a:p>
        </p:txBody>
      </p:sp>
      <p:sp>
        <p:nvSpPr>
          <p:cNvPr id="5" name="TextBox 4">
            <a:extLst>
              <a:ext uri="{FF2B5EF4-FFF2-40B4-BE49-F238E27FC236}">
                <a16:creationId xmlns:a16="http://schemas.microsoft.com/office/drawing/2014/main" id="{97BA9CF6-9030-9CD7-3FF5-857867D2412D}"/>
              </a:ext>
            </a:extLst>
          </p:cNvPr>
          <p:cNvSpPr txBox="1"/>
          <p:nvPr/>
        </p:nvSpPr>
        <p:spPr>
          <a:xfrm>
            <a:off x="4951215" y="3697180"/>
            <a:ext cx="5587738" cy="369332"/>
          </a:xfrm>
          <a:prstGeom prst="rect">
            <a:avLst/>
          </a:prstGeom>
          <a:noFill/>
        </p:spPr>
        <p:txBody>
          <a:bodyPr wrap="square" lIns="91440" tIns="45720" rIns="91440" bIns="45720" rtlCol="0" anchor="t">
            <a:spAutoFit/>
          </a:bodyPr>
          <a:lstStyle/>
          <a:p>
            <a:r>
              <a:rPr lang="en-GB" dirty="0">
                <a:solidFill>
                  <a:schemeClr val="bg1"/>
                </a:solidFill>
              </a:rPr>
              <a:t>Catalogue means to make a list.</a:t>
            </a:r>
          </a:p>
        </p:txBody>
      </p:sp>
      <p:sp>
        <p:nvSpPr>
          <p:cNvPr id="8" name="TextBox 7">
            <a:extLst>
              <a:ext uri="{FF2B5EF4-FFF2-40B4-BE49-F238E27FC236}">
                <a16:creationId xmlns:a16="http://schemas.microsoft.com/office/drawing/2014/main" id="{F8BAA1A9-BF28-FDB4-60D0-435D07C0A3DD}"/>
              </a:ext>
            </a:extLst>
          </p:cNvPr>
          <p:cNvSpPr txBox="1"/>
          <p:nvPr/>
        </p:nvSpPr>
        <p:spPr>
          <a:xfrm>
            <a:off x="6231164" y="4666453"/>
            <a:ext cx="4929052" cy="1477328"/>
          </a:xfrm>
          <a:prstGeom prst="rect">
            <a:avLst/>
          </a:prstGeom>
          <a:noFill/>
        </p:spPr>
        <p:txBody>
          <a:bodyPr wrap="square" rtlCol="0">
            <a:spAutoFit/>
          </a:bodyPr>
          <a:lstStyle/>
          <a:p>
            <a:pPr algn="r"/>
            <a:r>
              <a:rPr lang="fr-FR" dirty="0">
                <a:solidFill>
                  <a:schemeClr val="bg1"/>
                </a:solidFill>
              </a:rPr>
              <a:t>DEFINITION: </a:t>
            </a:r>
          </a:p>
          <a:p>
            <a:pPr algn="r"/>
            <a:r>
              <a:rPr lang="fr-FR" dirty="0">
                <a:solidFill>
                  <a:schemeClr val="bg1"/>
                </a:solidFill>
              </a:rPr>
              <a:t>??</a:t>
            </a:r>
          </a:p>
          <a:p>
            <a:pPr algn="r"/>
            <a:br>
              <a:rPr lang="fr-FR" dirty="0">
                <a:solidFill>
                  <a:schemeClr val="bg1"/>
                </a:solidFill>
              </a:rPr>
            </a:br>
            <a:r>
              <a:rPr lang="fr-FR" dirty="0">
                <a:solidFill>
                  <a:schemeClr val="bg1"/>
                </a:solidFill>
              </a:rPr>
              <a:t>SYNONYMS:</a:t>
            </a:r>
          </a:p>
          <a:p>
            <a:pPr algn="r"/>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6C3A3625-E451-ADA9-740A-D31256B43F03}"/>
              </a:ext>
            </a:extLst>
          </p:cNvPr>
          <p:cNvSpPr txBox="1"/>
          <p:nvPr/>
        </p:nvSpPr>
        <p:spPr>
          <a:xfrm>
            <a:off x="4545635" y="4671614"/>
            <a:ext cx="6614581" cy="1477328"/>
          </a:xfrm>
          <a:prstGeom prst="rect">
            <a:avLst/>
          </a:prstGeom>
          <a:solidFill>
            <a:srgbClr val="0070C0"/>
          </a:solidFill>
        </p:spPr>
        <p:txBody>
          <a:bodyPr wrap="square" rtlCol="0">
            <a:spAutoFit/>
          </a:bodyPr>
          <a:lstStyle/>
          <a:p>
            <a:pPr algn="r"/>
            <a:r>
              <a:rPr lang="en-GB" dirty="0">
                <a:solidFill>
                  <a:schemeClr val="bg1"/>
                </a:solidFill>
              </a:rPr>
              <a:t>DEFINITION: </a:t>
            </a:r>
          </a:p>
          <a:p>
            <a:pPr algn="r"/>
            <a:r>
              <a:rPr lang="en-GB" dirty="0">
                <a:solidFill>
                  <a:schemeClr val="bg1"/>
                </a:solidFill>
              </a:rPr>
              <a:t>A list or book that shows items.</a:t>
            </a:r>
          </a:p>
          <a:p>
            <a:pPr algn="r"/>
            <a:br>
              <a:rPr lang="en-GB" dirty="0">
                <a:solidFill>
                  <a:schemeClr val="bg1"/>
                </a:solidFill>
              </a:rPr>
            </a:br>
            <a:r>
              <a:rPr lang="en-GB" dirty="0">
                <a:solidFill>
                  <a:schemeClr val="bg1"/>
                </a:solidFill>
              </a:rPr>
              <a:t>SYNONYMS:</a:t>
            </a:r>
          </a:p>
          <a:p>
            <a:pPr algn="r"/>
            <a:r>
              <a:rPr lang="en-GB" dirty="0">
                <a:solidFill>
                  <a:schemeClr val="bg1"/>
                </a:solidFill>
              </a:rPr>
              <a:t>List, collection, directory</a:t>
            </a:r>
          </a:p>
        </p:txBody>
      </p:sp>
    </p:spTree>
    <p:extLst>
      <p:ext uri="{BB962C8B-B14F-4D97-AF65-F5344CB8AC3E}">
        <p14:creationId xmlns:p14="http://schemas.microsoft.com/office/powerpoint/2010/main" val="147561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D02A4C8-4656-5A03-632D-3A865C207C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man wrote dialogue for the play.</a:t>
            </a:r>
          </a:p>
        </p:txBody>
      </p:sp>
      <p:sp>
        <p:nvSpPr>
          <p:cNvPr id="7" name="TextBox 6">
            <a:extLst>
              <a:ext uri="{FF2B5EF4-FFF2-40B4-BE49-F238E27FC236}">
                <a16:creationId xmlns:a16="http://schemas.microsoft.com/office/drawing/2014/main" id="{15E72F6A-2460-16A9-50BE-873809DE104D}"/>
              </a:ext>
            </a:extLst>
          </p:cNvPr>
          <p:cNvSpPr txBox="1"/>
          <p:nvPr/>
        </p:nvSpPr>
        <p:spPr>
          <a:xfrm>
            <a:off x="3034937" y="2407488"/>
            <a:ext cx="6122126" cy="1323439"/>
          </a:xfrm>
          <a:prstGeom prst="rect">
            <a:avLst/>
          </a:prstGeom>
          <a:noFill/>
        </p:spPr>
        <p:txBody>
          <a:bodyPr wrap="square" rtlCol="0">
            <a:spAutoFit/>
          </a:bodyPr>
          <a:lstStyle/>
          <a:p>
            <a:pPr algn="ctr"/>
            <a:r>
              <a:rPr lang="en-GB" sz="8000" dirty="0">
                <a:solidFill>
                  <a:schemeClr val="bg1"/>
                </a:solidFill>
              </a:rPr>
              <a:t>dia</a:t>
            </a:r>
            <a:r>
              <a:rPr lang="en-GB" sz="8000" u="sng" dirty="0">
                <a:solidFill>
                  <a:srgbClr val="7030A0"/>
                </a:solidFill>
              </a:rPr>
              <a:t>log</a:t>
            </a:r>
            <a:r>
              <a:rPr lang="en-GB" sz="8000" dirty="0">
                <a:solidFill>
                  <a:schemeClr val="bg1"/>
                </a:solidFill>
              </a:rPr>
              <a:t>ue</a:t>
            </a:r>
          </a:p>
        </p:txBody>
      </p:sp>
      <p:pic>
        <p:nvPicPr>
          <p:cNvPr id="4" name="Picture 3" descr="A picture containing text, vector graphics&#10;&#10;Description automatically generated">
            <a:extLst>
              <a:ext uri="{FF2B5EF4-FFF2-40B4-BE49-F238E27FC236}">
                <a16:creationId xmlns:a16="http://schemas.microsoft.com/office/drawing/2014/main" id="{2A68541A-0284-3457-5963-DC8A0FCA2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079" y="2139885"/>
            <a:ext cx="3652921" cy="4718115"/>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314BE81E-95E5-382F-50A4-DA283457FA6F}"/>
              </a:ext>
            </a:extLst>
          </p:cNvPr>
          <p:cNvSpPr txBox="1"/>
          <p:nvPr/>
        </p:nvSpPr>
        <p:spPr>
          <a:xfrm>
            <a:off x="973364" y="4284772"/>
            <a:ext cx="4929052" cy="1477328"/>
          </a:xfrm>
          <a:prstGeom prst="rect">
            <a:avLst/>
          </a:prstGeom>
          <a:noFill/>
        </p:spPr>
        <p:txBody>
          <a:bodyPr wrap="square" rtlCol="0">
            <a:spAutoFit/>
          </a:bodyPr>
          <a:lstStyle/>
          <a:p>
            <a:r>
              <a:rPr lang="fr-FR" dirty="0">
                <a:solidFill>
                  <a:schemeClr val="bg1"/>
                </a:solidFill>
              </a:rPr>
              <a:t>DEFINITION: </a:t>
            </a:r>
          </a:p>
          <a:p>
            <a:r>
              <a:rPr lang="fr-FR" dirty="0">
                <a:solidFill>
                  <a:schemeClr val="bg1"/>
                </a:solidFill>
              </a:rPr>
              <a:t>??</a:t>
            </a:r>
          </a:p>
          <a:p>
            <a:br>
              <a:rPr lang="fr-FR" dirty="0">
                <a:solidFill>
                  <a:schemeClr val="bg1"/>
                </a:solidFill>
              </a:rPr>
            </a:br>
            <a:r>
              <a:rPr lang="fr-FR" dirty="0">
                <a:solidFill>
                  <a:schemeClr val="bg1"/>
                </a:solidFill>
              </a:rPr>
              <a:t>SYNONYMS:</a:t>
            </a:r>
          </a:p>
          <a:p>
            <a:r>
              <a:rPr lang="fr-FR" dirty="0">
                <a:solidFill>
                  <a:schemeClr val="bg1"/>
                </a:solidFill>
              </a:rPr>
              <a:t>??</a:t>
            </a:r>
            <a:endParaRPr lang="en-GB" dirty="0">
              <a:solidFill>
                <a:schemeClr val="bg1"/>
              </a:solidFill>
            </a:endParaRPr>
          </a:p>
        </p:txBody>
      </p:sp>
      <p:sp>
        <p:nvSpPr>
          <p:cNvPr id="2" name="TextBox 1">
            <a:extLst>
              <a:ext uri="{FF2B5EF4-FFF2-40B4-BE49-F238E27FC236}">
                <a16:creationId xmlns:a16="http://schemas.microsoft.com/office/drawing/2014/main" id="{D7C362B8-4A91-B79A-619F-230C86452AA9}"/>
              </a:ext>
            </a:extLst>
          </p:cNvPr>
          <p:cNvSpPr txBox="1"/>
          <p:nvPr/>
        </p:nvSpPr>
        <p:spPr>
          <a:xfrm>
            <a:off x="973364" y="4284772"/>
            <a:ext cx="7565715" cy="1477328"/>
          </a:xfrm>
          <a:prstGeom prst="rect">
            <a:avLst/>
          </a:prstGeom>
          <a:solidFill>
            <a:srgbClr val="00B050"/>
          </a:solidFill>
        </p:spPr>
        <p:txBody>
          <a:bodyPr wrap="square" rtlCol="0">
            <a:spAutoFit/>
          </a:bodyPr>
          <a:lstStyle/>
          <a:p>
            <a:r>
              <a:rPr lang="en-GB" dirty="0">
                <a:solidFill>
                  <a:schemeClr val="bg1"/>
                </a:solidFill>
              </a:rPr>
              <a:t>DEFINITION: </a:t>
            </a:r>
          </a:p>
          <a:p>
            <a:r>
              <a:rPr lang="en-GB" dirty="0">
                <a:solidFill>
                  <a:schemeClr val="bg1"/>
                </a:solidFill>
              </a:rPr>
              <a:t>A conversation between two or more people, often in a story or play.</a:t>
            </a:r>
          </a:p>
          <a:p>
            <a:br>
              <a:rPr lang="en-GB" dirty="0">
                <a:solidFill>
                  <a:schemeClr val="bg1"/>
                </a:solidFill>
              </a:rPr>
            </a:br>
            <a:r>
              <a:rPr lang="en-GB" dirty="0">
                <a:solidFill>
                  <a:schemeClr val="bg1"/>
                </a:solidFill>
              </a:rPr>
              <a:t>SYNONYMS:</a:t>
            </a:r>
          </a:p>
          <a:p>
            <a:r>
              <a:rPr lang="en-GB" dirty="0">
                <a:solidFill>
                  <a:schemeClr val="bg1"/>
                </a:solidFill>
              </a:rPr>
              <a:t>Conversation, talk, discussion</a:t>
            </a:r>
          </a:p>
        </p:txBody>
      </p:sp>
    </p:spTree>
    <p:extLst>
      <p:ext uri="{BB962C8B-B14F-4D97-AF65-F5344CB8AC3E}">
        <p14:creationId xmlns:p14="http://schemas.microsoft.com/office/powerpoint/2010/main" val="283674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1E7B2-56D1-BA5A-7163-F9E31C1C1B5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02A384C-12DA-B081-E3A8-72F0347A69CE}"/>
              </a:ext>
            </a:extLst>
          </p:cNvPr>
          <p:cNvPicPr>
            <a:picLocks noChangeAspect="1"/>
          </p:cNvPicPr>
          <p:nvPr/>
        </p:nvPicPr>
        <p:blipFill rotWithShape="1">
          <a:blip r:embed="rId2"/>
          <a:srcRect l="1118" t="1749" r="15443"/>
          <a:stretch/>
        </p:blipFill>
        <p:spPr>
          <a:xfrm>
            <a:off x="13648" y="0"/>
            <a:ext cx="12178352" cy="6897872"/>
          </a:xfrm>
          <a:prstGeom prst="rect">
            <a:avLst/>
          </a:prstGeom>
        </p:spPr>
      </p:pic>
      <p:graphicFrame>
        <p:nvGraphicFramePr>
          <p:cNvPr id="4" name="Table 3">
            <a:extLst>
              <a:ext uri="{FF2B5EF4-FFF2-40B4-BE49-F238E27FC236}">
                <a16:creationId xmlns:a16="http://schemas.microsoft.com/office/drawing/2014/main" id="{B969CBC6-6141-0D04-7A5C-A142417460BC}"/>
              </a:ext>
            </a:extLst>
          </p:cNvPr>
          <p:cNvGraphicFramePr>
            <a:graphicFrameLocks noGrp="1"/>
          </p:cNvGraphicFramePr>
          <p:nvPr>
            <p:extLst>
              <p:ext uri="{D42A27DB-BD31-4B8C-83A1-F6EECF244321}">
                <p14:modId xmlns:p14="http://schemas.microsoft.com/office/powerpoint/2010/main" val="3197263861"/>
              </p:ext>
            </p:extLst>
          </p:nvPr>
        </p:nvGraphicFramePr>
        <p:xfrm>
          <a:off x="2708006" y="1253432"/>
          <a:ext cx="7367588" cy="2346326"/>
        </p:xfrm>
        <a:graphic>
          <a:graphicData uri="http://schemas.openxmlformats.org/drawingml/2006/table">
            <a:tbl>
              <a:tblPr firstRow="1" firstCol="1" bandRow="1">
                <a:tableStyleId>{8A107856-5554-42FB-B03E-39F5DBC370BA}</a:tableStyleId>
              </a:tblPr>
              <a:tblGrid>
                <a:gridCol w="2435917">
                  <a:extLst>
                    <a:ext uri="{9D8B030D-6E8A-4147-A177-3AD203B41FA5}">
                      <a16:colId xmlns:a16="http://schemas.microsoft.com/office/drawing/2014/main" val="1479778784"/>
                    </a:ext>
                  </a:extLst>
                </a:gridCol>
                <a:gridCol w="2465835">
                  <a:extLst>
                    <a:ext uri="{9D8B030D-6E8A-4147-A177-3AD203B41FA5}">
                      <a16:colId xmlns:a16="http://schemas.microsoft.com/office/drawing/2014/main" val="2170449676"/>
                    </a:ext>
                  </a:extLst>
                </a:gridCol>
                <a:gridCol w="1715216">
                  <a:extLst>
                    <a:ext uri="{9D8B030D-6E8A-4147-A177-3AD203B41FA5}">
                      <a16:colId xmlns:a16="http://schemas.microsoft.com/office/drawing/2014/main" val="274789100"/>
                    </a:ext>
                  </a:extLst>
                </a:gridCol>
                <a:gridCol w="750620">
                  <a:extLst>
                    <a:ext uri="{9D8B030D-6E8A-4147-A177-3AD203B41FA5}">
                      <a16:colId xmlns:a16="http://schemas.microsoft.com/office/drawing/2014/main" val="2341069920"/>
                    </a:ext>
                  </a:extLst>
                </a:gridCol>
              </a:tblGrid>
              <a:tr h="848995">
                <a:tc>
                  <a:txBody>
                    <a:bodyPr/>
                    <a:lstStyle/>
                    <a:p>
                      <a:pPr algn="ctr">
                        <a:lnSpc>
                          <a:spcPct val="107000"/>
                        </a:lnSpc>
                        <a:spcAft>
                          <a:spcPts val="800"/>
                        </a:spcAft>
                        <a:buNone/>
                      </a:pPr>
                      <a:r>
                        <a:rPr lang="en-GB" sz="2000" b="0" kern="100">
                          <a:effectLst/>
                          <a:latin typeface="Andika" panose="02000000000000000000" pitchFamily="2" charset="0"/>
                          <a:ea typeface="Aptos" panose="020B0004020202020204" pitchFamily="34" charset="0"/>
                          <a:cs typeface="Times New Roman" panose="02020603050405020304" pitchFamily="18" charset="0"/>
                        </a:rPr>
                        <a:t> </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800"/>
                        </a:spcAft>
                        <a:buNone/>
                      </a:pPr>
                      <a:r>
                        <a:rPr lang="en-GB" sz="3600" b="0" kern="100">
                          <a:solidFill>
                            <a:srgbClr val="000000"/>
                          </a:solidFill>
                          <a:effectLst/>
                          <a:latin typeface="Andika" panose="02000000000000000000" pitchFamily="2" charset="0"/>
                          <a:ea typeface="Aptos" panose="020B0004020202020204" pitchFamily="34" charset="0"/>
                          <a:cs typeface="Times New Roman" panose="02020603050405020304" pitchFamily="18" charset="0"/>
                        </a:rPr>
                        <a:t>log</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800" b="0" kern="100">
                          <a:solidFill>
                            <a:srgbClr val="000000"/>
                          </a:solidFill>
                          <a:effectLst/>
                          <a:latin typeface="Andika" panose="02000000000000000000" pitchFamily="2" charset="0"/>
                          <a:ea typeface="Aptos" panose="020B0004020202020204" pitchFamily="34" charset="0"/>
                          <a:cs typeface="Times New Roman" panose="02020603050405020304" pitchFamily="18" charset="0"/>
                        </a:rPr>
                        <a:t>word</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800"/>
                        </a:spcAft>
                        <a:buNone/>
                      </a:pPr>
                      <a:r>
                        <a:rPr lang="en-GB" sz="2000" b="0" kern="100">
                          <a:effectLst/>
                          <a:latin typeface="Andika" panose="02000000000000000000" pitchFamily="2" charset="0"/>
                          <a:ea typeface="Aptos" panose="020B0004020202020204" pitchFamily="34" charset="0"/>
                          <a:cs typeface="Times New Roman" panose="02020603050405020304" pitchFamily="18" charset="0"/>
                        </a:rPr>
                        <a:t>ged</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2000" b="0" kern="100">
                          <a:effectLst/>
                          <a:latin typeface="Andika" panose="02000000000000000000" pitchFamily="2" charset="0"/>
                          <a:ea typeface="Aptos" panose="020B0004020202020204" pitchFamily="34" charset="0"/>
                          <a:cs typeface="Times New Roman" panose="02020603050405020304" pitchFamily="18" charset="0"/>
                        </a:rPr>
                        <a:t>s</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2000" b="0" kern="100">
                          <a:effectLst/>
                          <a:latin typeface="Andika" panose="02000000000000000000" pitchFamily="2" charset="0"/>
                          <a:ea typeface="Aptos" panose="020B0004020202020204" pitchFamily="34" charset="0"/>
                          <a:cs typeface="Times New Roman" panose="02020603050405020304" pitchFamily="18" charset="0"/>
                        </a:rPr>
                        <a:t>ging</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hMerge="1">
                  <a:txBody>
                    <a:bodyPr/>
                    <a:lstStyle/>
                    <a:p>
                      <a:endParaRPr lang="en-GB"/>
                    </a:p>
                  </a:txBody>
                  <a:tcPr/>
                </a:tc>
                <a:extLst>
                  <a:ext uri="{0D108BD9-81ED-4DB2-BD59-A6C34878D82A}">
                    <a16:rowId xmlns:a16="http://schemas.microsoft.com/office/drawing/2014/main" val="984906021"/>
                  </a:ext>
                </a:extLst>
              </a:tr>
              <a:tr h="185738">
                <a:tc>
                  <a:txBody>
                    <a:bodyPr/>
                    <a:lstStyle/>
                    <a:p>
                      <a:pPr algn="ctr">
                        <a:lnSpc>
                          <a:spcPct val="107000"/>
                        </a:lnSpc>
                        <a:spcAft>
                          <a:spcPts val="800"/>
                        </a:spcAft>
                        <a:buNone/>
                      </a:pPr>
                      <a:r>
                        <a:rPr lang="en-GB" sz="2000" b="0" kern="0">
                          <a:solidFill>
                            <a:srgbClr val="000000"/>
                          </a:solidFill>
                          <a:effectLst/>
                          <a:latin typeface="Andika" panose="02000000000000000000" pitchFamily="2" charset="0"/>
                          <a:ea typeface="Times New Roman" panose="02020603050405020304" pitchFamily="18" charset="0"/>
                          <a:cs typeface="Times New Roman" panose="02020603050405020304" pitchFamily="18" charset="0"/>
                        </a:rPr>
                        <a:t>cata</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2000" b="0" kern="0">
                          <a:solidFill>
                            <a:srgbClr val="000000"/>
                          </a:solidFill>
                          <a:effectLst/>
                          <a:latin typeface="Andika" panose="02000000000000000000" pitchFamily="2" charset="0"/>
                          <a:ea typeface="Times New Roman" panose="02020603050405020304" pitchFamily="18" charset="0"/>
                          <a:cs typeface="Times New Roman" panose="02020603050405020304" pitchFamily="18" charset="0"/>
                        </a:rPr>
                        <a:t>dia</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2000" b="0" kern="0">
                          <a:solidFill>
                            <a:srgbClr val="000000"/>
                          </a:solidFill>
                          <a:effectLst/>
                          <a:latin typeface="Andika" panose="02000000000000000000" pitchFamily="2" charset="0"/>
                          <a:ea typeface="Times New Roman" panose="02020603050405020304" pitchFamily="18" charset="0"/>
                          <a:cs typeface="Times New Roman" panose="02020603050405020304" pitchFamily="18" charset="0"/>
                        </a:rPr>
                        <a:t>ana</a:t>
                      </a:r>
                      <a:endParaRPr lang="en-GB" sz="16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vMerge="1">
                  <a:txBody>
                    <a:bodyPr/>
                    <a:lstStyle/>
                    <a:p>
                      <a:endParaRPr lang="en-GB"/>
                    </a:p>
                  </a:txBody>
                  <a:tcPr/>
                </a:tc>
                <a:tc>
                  <a:txBody>
                    <a:bodyPr/>
                    <a:lstStyle/>
                    <a:p>
                      <a:pPr algn="ctr">
                        <a:lnSpc>
                          <a:spcPct val="107000"/>
                        </a:lnSpc>
                        <a:spcAft>
                          <a:spcPts val="800"/>
                        </a:spcAft>
                        <a:buNone/>
                      </a:pPr>
                      <a:r>
                        <a:rPr lang="en-GB" sz="2000" b="0" kern="100" dirty="0" err="1">
                          <a:effectLst/>
                          <a:latin typeface="Andika" panose="02000000000000000000" pitchFamily="2" charset="0"/>
                          <a:ea typeface="Aptos" panose="020B0004020202020204" pitchFamily="34" charset="0"/>
                          <a:cs typeface="Times New Roman" panose="02020603050405020304" pitchFamily="18" charset="0"/>
                        </a:rPr>
                        <a:t>ue</a:t>
                      </a:r>
                      <a:endParaRPr lang="en-GB" sz="16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n-GB" sz="1600" b="0" kern="100" dirty="0">
                          <a:effectLst/>
                          <a:latin typeface="Aptos" panose="020B0004020202020204" pitchFamily="34" charset="0"/>
                          <a:ea typeface="Aptos" panose="020B0004020202020204" pitchFamily="34" charset="0"/>
                          <a:cs typeface="Times New Roman" panose="02020603050405020304" pitchFamily="18" charset="0"/>
                        </a:rPr>
                        <a:t>s</a:t>
                      </a:r>
                    </a:p>
                  </a:txBody>
                  <a:tcPr marL="68580" marR="68580" marT="0" marB="0" anchor="ctr"/>
                </a:tc>
                <a:extLst>
                  <a:ext uri="{0D108BD9-81ED-4DB2-BD59-A6C34878D82A}">
                    <a16:rowId xmlns:a16="http://schemas.microsoft.com/office/drawing/2014/main" val="1134665096"/>
                  </a:ext>
                </a:extLst>
              </a:tr>
            </a:tbl>
          </a:graphicData>
        </a:graphic>
      </p:graphicFrame>
      <p:sp>
        <p:nvSpPr>
          <p:cNvPr id="2" name="Title 1">
            <a:extLst>
              <a:ext uri="{FF2B5EF4-FFF2-40B4-BE49-F238E27FC236}">
                <a16:creationId xmlns:a16="http://schemas.microsoft.com/office/drawing/2014/main" id="{2923357A-44F8-7E66-68A8-D73CF139DCCC}"/>
              </a:ext>
            </a:extLst>
          </p:cNvPr>
          <p:cNvSpPr>
            <a:spLocks noGrp="1"/>
          </p:cNvSpPr>
          <p:nvPr>
            <p:ph type="ctrTitle"/>
          </p:nvPr>
        </p:nvSpPr>
        <p:spPr>
          <a:xfrm>
            <a:off x="1455271" y="278129"/>
            <a:ext cx="10397124" cy="63873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fontScale="90000"/>
          </a:bodyPr>
          <a:lstStyle/>
          <a:p>
            <a:r>
              <a:rPr lang="en-GB" sz="4000" dirty="0">
                <a:solidFill>
                  <a:schemeClr val="bg1"/>
                </a:solidFill>
                <a:ea typeface="Andika" panose="02000000000000000000" pitchFamily="2" charset="0"/>
                <a:cs typeface="Andika" panose="02000000000000000000" pitchFamily="2" charset="0"/>
              </a:rPr>
              <a:t>How many words can you assemble?</a:t>
            </a:r>
          </a:p>
        </p:txBody>
      </p:sp>
      <p:pic>
        <p:nvPicPr>
          <p:cNvPr id="9" name="Picture 8" descr="A picture containing toy, vector graphics&#10;&#10;Description automatically generated">
            <a:extLst>
              <a:ext uri="{FF2B5EF4-FFF2-40B4-BE49-F238E27FC236}">
                <a16:creationId xmlns:a16="http://schemas.microsoft.com/office/drawing/2014/main" id="{2E7E0272-8A54-3D25-CAD5-F24438B79D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64" y="0"/>
            <a:ext cx="3598449" cy="2767081"/>
          </a:xfrm>
          <a:prstGeom prst="rect">
            <a:avLst/>
          </a:prstGeom>
          <a:effectLst>
            <a:outerShdw blurRad="63500" sx="102000" sy="102000" algn="ctr" rotWithShape="0">
              <a:prstClr val="black">
                <a:alpha val="40000"/>
              </a:prstClr>
            </a:outerShdw>
          </a:effectLst>
        </p:spPr>
      </p:pic>
      <p:sp>
        <p:nvSpPr>
          <p:cNvPr id="5" name="rope">
            <a:extLst>
              <a:ext uri="{FF2B5EF4-FFF2-40B4-BE49-F238E27FC236}">
                <a16:creationId xmlns:a16="http://schemas.microsoft.com/office/drawing/2014/main" id="{C8C7C7CF-A802-8B75-CDD7-7F3F67772B21}"/>
              </a:ext>
            </a:extLst>
          </p:cNvPr>
          <p:cNvSpPr txBox="1">
            <a:spLocks/>
          </p:cNvSpPr>
          <p:nvPr/>
        </p:nvSpPr>
        <p:spPr>
          <a:xfrm>
            <a:off x="2335395" y="4011014"/>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 log</a:t>
            </a:r>
          </a:p>
        </p:txBody>
      </p:sp>
      <p:sp>
        <p:nvSpPr>
          <p:cNvPr id="6" name="rope">
            <a:extLst>
              <a:ext uri="{FF2B5EF4-FFF2-40B4-BE49-F238E27FC236}">
                <a16:creationId xmlns:a16="http://schemas.microsoft.com/office/drawing/2014/main" id="{53CCCB6D-E630-F7C9-4427-9C315BCEBBDC}"/>
              </a:ext>
            </a:extLst>
          </p:cNvPr>
          <p:cNvSpPr txBox="1">
            <a:spLocks/>
          </p:cNvSpPr>
          <p:nvPr/>
        </p:nvSpPr>
        <p:spPr>
          <a:xfrm>
            <a:off x="2335393" y="5197194"/>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 logs  </a:t>
            </a:r>
          </a:p>
        </p:txBody>
      </p:sp>
      <p:sp>
        <p:nvSpPr>
          <p:cNvPr id="11" name="rope">
            <a:extLst>
              <a:ext uri="{FF2B5EF4-FFF2-40B4-BE49-F238E27FC236}">
                <a16:creationId xmlns:a16="http://schemas.microsoft.com/office/drawing/2014/main" id="{E01635AF-5BA6-9C1E-A88C-3F72D89D29B1}"/>
              </a:ext>
            </a:extLst>
          </p:cNvPr>
          <p:cNvSpPr txBox="1">
            <a:spLocks/>
          </p:cNvSpPr>
          <p:nvPr/>
        </p:nvSpPr>
        <p:spPr>
          <a:xfrm>
            <a:off x="2335393" y="4604104"/>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 logged  </a:t>
            </a:r>
          </a:p>
        </p:txBody>
      </p:sp>
      <p:sp>
        <p:nvSpPr>
          <p:cNvPr id="13" name="rope">
            <a:extLst>
              <a:ext uri="{FF2B5EF4-FFF2-40B4-BE49-F238E27FC236}">
                <a16:creationId xmlns:a16="http://schemas.microsoft.com/office/drawing/2014/main" id="{A370D7E2-C7AE-2E81-1A17-44247180BA86}"/>
              </a:ext>
            </a:extLst>
          </p:cNvPr>
          <p:cNvSpPr txBox="1">
            <a:spLocks/>
          </p:cNvSpPr>
          <p:nvPr/>
        </p:nvSpPr>
        <p:spPr>
          <a:xfrm>
            <a:off x="5161356" y="4025875"/>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 logging</a:t>
            </a:r>
          </a:p>
        </p:txBody>
      </p:sp>
      <p:sp>
        <p:nvSpPr>
          <p:cNvPr id="19" name="rope">
            <a:extLst>
              <a:ext uri="{FF2B5EF4-FFF2-40B4-BE49-F238E27FC236}">
                <a16:creationId xmlns:a16="http://schemas.microsoft.com/office/drawing/2014/main" id="{F6639606-2394-F0D2-83AA-0D4FFEA46ABF}"/>
              </a:ext>
            </a:extLst>
          </p:cNvPr>
          <p:cNvSpPr txBox="1">
            <a:spLocks/>
          </p:cNvSpPr>
          <p:nvPr/>
        </p:nvSpPr>
        <p:spPr>
          <a:xfrm>
            <a:off x="5161356" y="5158150"/>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6. dialogue  </a:t>
            </a:r>
          </a:p>
        </p:txBody>
      </p:sp>
      <p:sp>
        <p:nvSpPr>
          <p:cNvPr id="20" name="rope">
            <a:extLst>
              <a:ext uri="{FF2B5EF4-FFF2-40B4-BE49-F238E27FC236}">
                <a16:creationId xmlns:a16="http://schemas.microsoft.com/office/drawing/2014/main" id="{73CB3B9A-D9B5-0DAC-67B2-A9E279B6BE2A}"/>
              </a:ext>
            </a:extLst>
          </p:cNvPr>
          <p:cNvSpPr txBox="1">
            <a:spLocks/>
          </p:cNvSpPr>
          <p:nvPr/>
        </p:nvSpPr>
        <p:spPr>
          <a:xfrm>
            <a:off x="5161356" y="4583595"/>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5. catalogue  </a:t>
            </a:r>
          </a:p>
        </p:txBody>
      </p:sp>
      <p:sp>
        <p:nvSpPr>
          <p:cNvPr id="27" name="Title 1">
            <a:extLst>
              <a:ext uri="{FF2B5EF4-FFF2-40B4-BE49-F238E27FC236}">
                <a16:creationId xmlns:a16="http://schemas.microsoft.com/office/drawing/2014/main" id="{E312A059-87B9-C1CA-6EE7-C06D95F8CF5E}"/>
              </a:ext>
            </a:extLst>
          </p:cNvPr>
          <p:cNvSpPr txBox="1">
            <a:spLocks/>
          </p:cNvSpPr>
          <p:nvPr/>
        </p:nvSpPr>
        <p:spPr>
          <a:xfrm>
            <a:off x="2708007" y="5967927"/>
            <a:ext cx="7367587" cy="51322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Andika" panose="02000000000000000000" pitchFamily="2" charset="0"/>
                <a:ea typeface="+mj-ea"/>
                <a:cs typeface="+mj-cs"/>
              </a:defRPr>
            </a:lvl1pPr>
          </a:lstStyle>
          <a:p>
            <a:r>
              <a:rPr lang="en-GB" sz="3200" dirty="0">
                <a:solidFill>
                  <a:schemeClr val="bg1"/>
                </a:solidFill>
                <a:ea typeface="Andika" panose="02000000000000000000" pitchFamily="2" charset="0"/>
                <a:cs typeface="Andika" panose="02000000000000000000" pitchFamily="2" charset="0"/>
              </a:rPr>
              <a:t>Can you use these words in a sentence?</a:t>
            </a:r>
          </a:p>
        </p:txBody>
      </p:sp>
      <p:sp>
        <p:nvSpPr>
          <p:cNvPr id="3" name="rope">
            <a:extLst>
              <a:ext uri="{FF2B5EF4-FFF2-40B4-BE49-F238E27FC236}">
                <a16:creationId xmlns:a16="http://schemas.microsoft.com/office/drawing/2014/main" id="{00AB397C-D052-1127-7D37-9EB6200B3D2C}"/>
              </a:ext>
            </a:extLst>
          </p:cNvPr>
          <p:cNvSpPr txBox="1">
            <a:spLocks/>
          </p:cNvSpPr>
          <p:nvPr/>
        </p:nvSpPr>
        <p:spPr>
          <a:xfrm>
            <a:off x="7987317" y="4042338"/>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7. analogue</a:t>
            </a:r>
          </a:p>
        </p:txBody>
      </p:sp>
      <p:sp>
        <p:nvSpPr>
          <p:cNvPr id="8" name="rope">
            <a:extLst>
              <a:ext uri="{FF2B5EF4-FFF2-40B4-BE49-F238E27FC236}">
                <a16:creationId xmlns:a16="http://schemas.microsoft.com/office/drawing/2014/main" id="{E9CC069A-DFB0-D970-72D9-06744FF15B8D}"/>
              </a:ext>
            </a:extLst>
          </p:cNvPr>
          <p:cNvSpPr txBox="1">
            <a:spLocks/>
          </p:cNvSpPr>
          <p:nvPr/>
        </p:nvSpPr>
        <p:spPr>
          <a:xfrm>
            <a:off x="7987317" y="5174613"/>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9. dialogues  </a:t>
            </a:r>
          </a:p>
        </p:txBody>
      </p:sp>
      <p:sp>
        <p:nvSpPr>
          <p:cNvPr id="10" name="rope">
            <a:extLst>
              <a:ext uri="{FF2B5EF4-FFF2-40B4-BE49-F238E27FC236}">
                <a16:creationId xmlns:a16="http://schemas.microsoft.com/office/drawing/2014/main" id="{5AE0FC1D-7D7C-65A7-917F-AFD62D8B37C1}"/>
              </a:ext>
            </a:extLst>
          </p:cNvPr>
          <p:cNvSpPr txBox="1">
            <a:spLocks/>
          </p:cNvSpPr>
          <p:nvPr/>
        </p:nvSpPr>
        <p:spPr>
          <a:xfrm>
            <a:off x="7987317" y="4600058"/>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8. catalogues </a:t>
            </a:r>
          </a:p>
        </p:txBody>
      </p:sp>
    </p:spTree>
    <p:extLst>
      <p:ext uri="{BB962C8B-B14F-4D97-AF65-F5344CB8AC3E}">
        <p14:creationId xmlns:p14="http://schemas.microsoft.com/office/powerpoint/2010/main" val="243753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3" grpId="0" animBg="1"/>
      <p:bldP spid="19" grpId="0" animBg="1"/>
      <p:bldP spid="20" grpId="0" animBg="1"/>
      <p:bldP spid="27" grpId="0" animBg="1"/>
      <p:bldP spid="3" grpId="0" animBg="1"/>
      <p:bldP spid="8"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533403" y="2218632"/>
            <a:ext cx="10690167" cy="1754326"/>
          </a:xfrm>
          <a:prstGeom prst="rect">
            <a:avLst/>
          </a:prstGeom>
          <a:noFill/>
        </p:spPr>
        <p:txBody>
          <a:bodyPr wrap="square" rtlCol="0">
            <a:spAutoFit/>
          </a:bodyPr>
          <a:lstStyle/>
          <a:p>
            <a:pPr algn="ctr"/>
            <a:r>
              <a:rPr lang="en-GB" sz="3600" dirty="0">
                <a:solidFill>
                  <a:schemeClr val="bg1"/>
                </a:solidFill>
              </a:rPr>
              <a:t>As they explored the lockality, they stumbled upon an old lockomotive that seemed dislockated from time.</a:t>
            </a:r>
          </a:p>
        </p:txBody>
      </p:sp>
      <p:sp>
        <p:nvSpPr>
          <p:cNvPr id="7" name="TextBox 6">
            <a:extLst>
              <a:ext uri="{FF2B5EF4-FFF2-40B4-BE49-F238E27FC236}">
                <a16:creationId xmlns:a16="http://schemas.microsoft.com/office/drawing/2014/main" id="{A960417B-D212-72A9-9B00-409F7E8250F1}"/>
              </a:ext>
            </a:extLst>
          </p:cNvPr>
          <p:cNvSpPr txBox="1"/>
          <p:nvPr/>
        </p:nvSpPr>
        <p:spPr>
          <a:xfrm>
            <a:off x="626229" y="4327414"/>
            <a:ext cx="10690167" cy="1754326"/>
          </a:xfrm>
          <a:prstGeom prst="rect">
            <a:avLst/>
          </a:prstGeom>
          <a:noFill/>
        </p:spPr>
        <p:txBody>
          <a:bodyPr wrap="square" rtlCol="0">
            <a:spAutoFit/>
          </a:bodyPr>
          <a:lstStyle/>
          <a:p>
            <a:pPr algn="ctr"/>
            <a:r>
              <a:rPr lang="en-GB" sz="3600" dirty="0">
                <a:solidFill>
                  <a:schemeClr val="bg1"/>
                </a:solidFill>
              </a:rPr>
              <a:t>Emile drew an analugy between the Earth's landscape and the vivid colours of their home planet.</a:t>
            </a:r>
          </a:p>
        </p:txBody>
      </p:sp>
      <p:sp>
        <p:nvSpPr>
          <p:cNvPr id="3" name="TextBox 2">
            <a:extLst>
              <a:ext uri="{FF2B5EF4-FFF2-40B4-BE49-F238E27FC236}">
                <a16:creationId xmlns:a16="http://schemas.microsoft.com/office/drawing/2014/main" id="{8B83D266-45A2-DC9A-CACE-B8EBD90060A9}"/>
              </a:ext>
            </a:extLst>
          </p:cNvPr>
          <p:cNvSpPr txBox="1"/>
          <p:nvPr/>
        </p:nvSpPr>
        <p:spPr>
          <a:xfrm>
            <a:off x="969821" y="2218632"/>
            <a:ext cx="10690167" cy="1754326"/>
          </a:xfrm>
          <a:prstGeom prst="rect">
            <a:avLst/>
          </a:prstGeom>
          <a:noFill/>
        </p:spPr>
        <p:txBody>
          <a:bodyPr wrap="square" rtlCol="0">
            <a:spAutoFit/>
          </a:bodyPr>
          <a:lstStyle/>
          <a:p>
            <a:pPr algn="ctr"/>
            <a:r>
              <a:rPr lang="en-GB" sz="3600" dirty="0">
                <a:solidFill>
                  <a:schemeClr val="bg1"/>
                </a:solidFill>
              </a:rPr>
              <a:t>As they explored the </a:t>
            </a:r>
            <a:r>
              <a:rPr lang="en-GB" sz="3600" u="sng" dirty="0">
                <a:solidFill>
                  <a:srgbClr val="FF0000"/>
                </a:solidFill>
              </a:rPr>
              <a:t>loc</a:t>
            </a:r>
            <a:r>
              <a:rPr lang="en-GB" sz="3600" dirty="0">
                <a:solidFill>
                  <a:schemeClr val="bg1"/>
                </a:solidFill>
              </a:rPr>
              <a:t>ality, they stumbled upon an old </a:t>
            </a:r>
            <a:r>
              <a:rPr lang="en-GB" sz="3600" u="sng" dirty="0">
                <a:solidFill>
                  <a:srgbClr val="FF0000"/>
                </a:solidFill>
              </a:rPr>
              <a:t>loc</a:t>
            </a:r>
            <a:r>
              <a:rPr lang="en-GB" sz="3600" dirty="0">
                <a:solidFill>
                  <a:schemeClr val="bg1"/>
                </a:solidFill>
              </a:rPr>
              <a:t>omotive that seemed dis</a:t>
            </a:r>
            <a:r>
              <a:rPr lang="en-GB" sz="3600" u="sng" dirty="0">
                <a:solidFill>
                  <a:srgbClr val="FF0000"/>
                </a:solidFill>
              </a:rPr>
              <a:t>loc</a:t>
            </a:r>
            <a:r>
              <a:rPr lang="en-GB" sz="3600" dirty="0">
                <a:solidFill>
                  <a:schemeClr val="bg1"/>
                </a:solidFill>
              </a:rPr>
              <a:t>ated from time.</a:t>
            </a:r>
          </a:p>
        </p:txBody>
      </p:sp>
      <p:sp>
        <p:nvSpPr>
          <p:cNvPr id="8" name="TextBox 7">
            <a:extLst>
              <a:ext uri="{FF2B5EF4-FFF2-40B4-BE49-F238E27FC236}">
                <a16:creationId xmlns:a16="http://schemas.microsoft.com/office/drawing/2014/main" id="{C6294BCD-0CB5-3874-4E39-3E2FEB1EBF44}"/>
              </a:ext>
            </a:extLst>
          </p:cNvPr>
          <p:cNvSpPr txBox="1"/>
          <p:nvPr/>
        </p:nvSpPr>
        <p:spPr>
          <a:xfrm>
            <a:off x="626230" y="4350485"/>
            <a:ext cx="10690167" cy="1754326"/>
          </a:xfrm>
          <a:prstGeom prst="rect">
            <a:avLst/>
          </a:prstGeom>
          <a:noFill/>
        </p:spPr>
        <p:txBody>
          <a:bodyPr wrap="square" rtlCol="0">
            <a:spAutoFit/>
          </a:bodyPr>
          <a:lstStyle/>
          <a:p>
            <a:pPr algn="ctr"/>
            <a:r>
              <a:rPr lang="en-GB" sz="3600" dirty="0">
                <a:solidFill>
                  <a:schemeClr val="bg1"/>
                </a:solidFill>
              </a:rPr>
              <a:t>Emile drew an anal</a:t>
            </a:r>
            <a:r>
              <a:rPr lang="en-GB" sz="3600" u="sng" dirty="0">
                <a:solidFill>
                  <a:srgbClr val="FF0000"/>
                </a:solidFill>
              </a:rPr>
              <a:t>o</a:t>
            </a:r>
            <a:r>
              <a:rPr lang="en-GB" sz="3600" dirty="0">
                <a:solidFill>
                  <a:schemeClr val="bg1"/>
                </a:solidFill>
              </a:rPr>
              <a:t>gy between the Earth's landscape and the vivid colours of their home planet.</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803A0A27-80D6-15EA-06AA-894E4D6C4C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a:bodyPr>
          <a:lstStyle/>
          <a:p>
            <a:pPr marL="0" indent="0" algn="ctr">
              <a:buNone/>
            </a:pPr>
            <a:r>
              <a:rPr lang="en-GB" sz="4400" dirty="0">
                <a:solidFill>
                  <a:schemeClr val="bg1"/>
                </a:solidFill>
              </a:rPr>
              <a:t>Scrambler has scrambled some words! Which four words has he scrambled?</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colsideta</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gouledai</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colreeta</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a:t>
            </a: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gouletac</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latin typeface="Andika" panose="02000000000000000000" pitchFamily="2" charset="0"/>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2800" dirty="0">
                <a:latin typeface="Andika" panose="02000000000000000000" pitchFamily="2" charset="0"/>
              </a:rPr>
              <a:t>location</a:t>
            </a:r>
          </a:p>
          <a:p>
            <a:pPr algn="ctr"/>
            <a:r>
              <a:rPr lang="en-GB" sz="2800" dirty="0">
                <a:latin typeface="Andika" panose="02000000000000000000" pitchFamily="2" charset="0"/>
              </a:rPr>
              <a:t>locality</a:t>
            </a:r>
          </a:p>
          <a:p>
            <a:pPr algn="ctr"/>
            <a:r>
              <a:rPr lang="en-GB" sz="2800" dirty="0">
                <a:latin typeface="Andika" panose="02000000000000000000" pitchFamily="2" charset="0"/>
              </a:rPr>
              <a:t>dislocate</a:t>
            </a:r>
          </a:p>
          <a:p>
            <a:pPr algn="ctr">
              <a:spcBef>
                <a:spcPct val="0"/>
              </a:spcBef>
              <a:buNone/>
            </a:pPr>
            <a:r>
              <a:rPr lang="en-GB" sz="2800" dirty="0">
                <a:latin typeface="Andika" panose="02000000000000000000" pitchFamily="2" charset="0"/>
              </a:rPr>
              <a:t>relocate</a:t>
            </a:r>
          </a:p>
          <a:p>
            <a:pPr algn="ctr">
              <a:spcBef>
                <a:spcPct val="0"/>
              </a:spcBef>
              <a:buNone/>
            </a:pPr>
            <a:r>
              <a:rPr lang="en-GB" altLang="en-US" sz="2800" dirty="0">
                <a:solidFill>
                  <a:schemeClr val="tx1"/>
                </a:solidFill>
                <a:latin typeface="+mn-lt"/>
              </a:rPr>
              <a:t>analogy</a:t>
            </a:r>
          </a:p>
          <a:p>
            <a:pPr algn="ctr">
              <a:spcBef>
                <a:spcPct val="0"/>
              </a:spcBef>
              <a:buNone/>
            </a:pPr>
            <a:r>
              <a:rPr lang="en-GB" altLang="en-US" sz="2400" dirty="0">
                <a:solidFill>
                  <a:schemeClr val="tx1"/>
                </a:solidFill>
                <a:latin typeface="+mn-lt"/>
              </a:rPr>
              <a:t>catalogue</a:t>
            </a:r>
            <a:endParaRPr lang="en-GB" altLang="en-US" sz="2800" dirty="0">
              <a:solidFill>
                <a:schemeClr val="tx1"/>
              </a:solidFill>
              <a:latin typeface="+mn-lt"/>
            </a:endParaRPr>
          </a:p>
          <a:p>
            <a:pPr algn="ctr">
              <a:spcBef>
                <a:spcPct val="0"/>
              </a:spcBef>
              <a:buNone/>
            </a:pPr>
            <a:r>
              <a:rPr lang="en-GB" altLang="en-US" sz="2800" dirty="0">
                <a:solidFill>
                  <a:schemeClr val="tx1"/>
                </a:solidFill>
                <a:latin typeface="+mn-lt"/>
              </a:rPr>
              <a:t>dialogue</a:t>
            </a:r>
          </a:p>
        </p:txBody>
      </p: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667404F3-D2BD-6013-22ED-C8451D21CA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latin typeface="Andika" panose="02000000000000000000" pitchFamily="2" charset="0"/>
              </a:rPr>
              <a:t>30 Second Timer</a:t>
            </a:r>
          </a:p>
        </p:txBody>
      </p: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latin typeface="Andika" panose="02000000000000000000" pitchFamily="2" charset="0"/>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0AACD90D-085D-EE10-C6F1-3771B6126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
        <p:nvSpPr>
          <p:cNvPr id="2" name="Title 1">
            <a:extLst>
              <a:ext uri="{FF2B5EF4-FFF2-40B4-BE49-F238E27FC236}">
                <a16:creationId xmlns:a16="http://schemas.microsoft.com/office/drawing/2014/main" id="{F33F4681-48F9-3E7D-DBD3-F5B2388BCF1B}"/>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colsideta</a:t>
            </a:r>
          </a:p>
        </p:txBody>
      </p:sp>
      <p:sp>
        <p:nvSpPr>
          <p:cNvPr id="4" name="Title 1">
            <a:extLst>
              <a:ext uri="{FF2B5EF4-FFF2-40B4-BE49-F238E27FC236}">
                <a16:creationId xmlns:a16="http://schemas.microsoft.com/office/drawing/2014/main" id="{75A93022-D176-A93D-2C7A-E76BDEF0F92E}"/>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gouledai</a:t>
            </a:r>
          </a:p>
        </p:txBody>
      </p:sp>
      <p:sp>
        <p:nvSpPr>
          <p:cNvPr id="6" name="Title 1">
            <a:extLst>
              <a:ext uri="{FF2B5EF4-FFF2-40B4-BE49-F238E27FC236}">
                <a16:creationId xmlns:a16="http://schemas.microsoft.com/office/drawing/2014/main" id="{8D4C8BDB-DA26-3E0D-A07C-4377C3DB69CF}"/>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colreeta</a:t>
            </a:r>
          </a:p>
        </p:txBody>
      </p:sp>
      <p:sp>
        <p:nvSpPr>
          <p:cNvPr id="8" name="Title 1">
            <a:extLst>
              <a:ext uri="{FF2B5EF4-FFF2-40B4-BE49-F238E27FC236}">
                <a16:creationId xmlns:a16="http://schemas.microsoft.com/office/drawing/2014/main" id="{0F23E9BD-27D1-FE3F-0456-41A10BF7D218}"/>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a:t>
            </a: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gouletac</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9" name="TextBox 8">
            <a:extLst>
              <a:ext uri="{FF2B5EF4-FFF2-40B4-BE49-F238E27FC236}">
                <a16:creationId xmlns:a16="http://schemas.microsoft.com/office/drawing/2014/main" id="{5D8CD81F-B3E0-683D-1F88-A72188E0B1B8}"/>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2800" dirty="0">
                <a:latin typeface="Andika" panose="02000000000000000000" pitchFamily="2" charset="0"/>
              </a:rPr>
              <a:t>location</a:t>
            </a:r>
          </a:p>
          <a:p>
            <a:pPr algn="ctr"/>
            <a:r>
              <a:rPr lang="en-GB" sz="2800" dirty="0">
                <a:latin typeface="Andika" panose="02000000000000000000" pitchFamily="2" charset="0"/>
              </a:rPr>
              <a:t>locality</a:t>
            </a:r>
          </a:p>
          <a:p>
            <a:pPr algn="ctr"/>
            <a:r>
              <a:rPr lang="en-GB" sz="2800" dirty="0">
                <a:solidFill>
                  <a:srgbClr val="EF8023"/>
                </a:solidFill>
                <a:latin typeface="Andika" panose="02000000000000000000" pitchFamily="2" charset="0"/>
              </a:rPr>
              <a:t>3. dislocate</a:t>
            </a:r>
          </a:p>
          <a:p>
            <a:pPr algn="ctr">
              <a:spcBef>
                <a:spcPct val="0"/>
              </a:spcBef>
              <a:buNone/>
            </a:pPr>
            <a:r>
              <a:rPr lang="en-GB" sz="2800" dirty="0">
                <a:solidFill>
                  <a:srgbClr val="00B050"/>
                </a:solidFill>
                <a:latin typeface="Andika" panose="02000000000000000000" pitchFamily="2" charset="0"/>
              </a:rPr>
              <a:t>4. relocate</a:t>
            </a:r>
          </a:p>
          <a:p>
            <a:pPr algn="ctr">
              <a:spcBef>
                <a:spcPct val="0"/>
              </a:spcBef>
              <a:buNone/>
            </a:pPr>
            <a:r>
              <a:rPr lang="en-GB" altLang="en-US" sz="2800" dirty="0">
                <a:solidFill>
                  <a:schemeClr val="tx1"/>
                </a:solidFill>
                <a:latin typeface="+mn-lt"/>
              </a:rPr>
              <a:t>analogy</a:t>
            </a:r>
          </a:p>
          <a:p>
            <a:pPr algn="ctr">
              <a:spcBef>
                <a:spcPct val="0"/>
              </a:spcBef>
              <a:buNone/>
            </a:pPr>
            <a:r>
              <a:rPr lang="en-GB" altLang="en-US" sz="2400" dirty="0">
                <a:solidFill>
                  <a:srgbClr val="0070C0"/>
                </a:solidFill>
                <a:latin typeface="+mn-lt"/>
              </a:rPr>
              <a:t>1. catalogue</a:t>
            </a:r>
            <a:endParaRPr lang="en-GB" altLang="en-US" sz="2800" dirty="0">
              <a:solidFill>
                <a:srgbClr val="0070C0"/>
              </a:solidFill>
              <a:latin typeface="+mn-lt"/>
            </a:endParaRPr>
          </a:p>
          <a:p>
            <a:pPr algn="ctr">
              <a:spcBef>
                <a:spcPct val="0"/>
              </a:spcBef>
              <a:buNone/>
            </a:pPr>
            <a:r>
              <a:rPr lang="en-GB" altLang="en-US" sz="2800" dirty="0">
                <a:solidFill>
                  <a:srgbClr val="00B0F0"/>
                </a:solidFill>
                <a:latin typeface="+mn-lt"/>
              </a:rPr>
              <a:t>2. dialogue</a:t>
            </a:r>
          </a:p>
        </p:txBody>
      </p:sp>
    </p:spTree>
    <p:extLst>
      <p:ext uri="{BB962C8B-B14F-4D97-AF65-F5344CB8AC3E}">
        <p14:creationId xmlns:p14="http://schemas.microsoft.com/office/powerpoint/2010/main" val="188274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B4EBB5-B169-2514-2C35-BEDFFA7E7F11}"/>
              </a:ext>
            </a:extLst>
          </p:cNvPr>
          <p:cNvPicPr>
            <a:picLocks noChangeAspect="1"/>
          </p:cNvPicPr>
          <p:nvPr/>
        </p:nvPicPr>
        <p:blipFill rotWithShape="1">
          <a:blip r:embed="rId2"/>
          <a:srcRect l="1118" t="1749" r="15443"/>
          <a:stretch/>
        </p:blipFill>
        <p:spPr>
          <a:xfrm>
            <a:off x="13648" y="0"/>
            <a:ext cx="12178352" cy="6897872"/>
          </a:xfrm>
          <a:prstGeom prst="rect">
            <a:avLst/>
          </a:prstGeom>
        </p:spPr>
      </p:pic>
      <p:pic>
        <p:nvPicPr>
          <p:cNvPr id="9" name="Picture 8" descr="A picture containing logo&#10;&#10;Description automatically generated">
            <a:extLst>
              <a:ext uri="{FF2B5EF4-FFF2-40B4-BE49-F238E27FC236}">
                <a16:creationId xmlns:a16="http://schemas.microsoft.com/office/drawing/2014/main" id="{1B2C55A1-6050-B48D-66D4-844E3370E7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0" name="Picture 9" descr="A picture containing toy, vector graphics&#10;&#10;Description automatically generated">
            <a:extLst>
              <a:ext uri="{FF2B5EF4-FFF2-40B4-BE49-F238E27FC236}">
                <a16:creationId xmlns:a16="http://schemas.microsoft.com/office/drawing/2014/main" id="{FB746AC5-6DF9-87BB-5E5F-EF9EEFCBCE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1" name="Picture 10" descr="A picture containing vector graphics&#10;&#10;Description automatically generated">
            <a:extLst>
              <a:ext uri="{FF2B5EF4-FFF2-40B4-BE49-F238E27FC236}">
                <a16:creationId xmlns:a16="http://schemas.microsoft.com/office/drawing/2014/main" id="{7CE6F8D3-57F5-52F2-3470-5E763DBA7FC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923387" y="1994204"/>
            <a:ext cx="9144000" cy="19813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word families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loc and log.</a:t>
            </a:r>
          </a:p>
        </p:txBody>
      </p:sp>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10"/>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1"/>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64B00-8E31-A904-786C-F76EFA9A5D90}"/>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7309D6FF-41C1-C1BF-0869-DB3CD5B37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8B0B3C6D-1420-DEE0-D3E1-CAF15A39C004}"/>
              </a:ext>
            </a:extLst>
          </p:cNvPr>
          <p:cNvGraphicFramePr>
            <a:graphicFrameLocks noGrp="1"/>
          </p:cNvGraphicFramePr>
          <p:nvPr>
            <p:extLst>
              <p:ext uri="{D42A27DB-BD31-4B8C-83A1-F6EECF244321}">
                <p14:modId xmlns:p14="http://schemas.microsoft.com/office/powerpoint/2010/main" val="1388512138"/>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59DC2E36-1714-9EBB-B71A-9D222AB59F21}"/>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1. Noted or recorded</a:t>
            </a:r>
          </a:p>
        </p:txBody>
      </p:sp>
      <p:sp>
        <p:nvSpPr>
          <p:cNvPr id="2" name="Title 1">
            <a:extLst>
              <a:ext uri="{FF2B5EF4-FFF2-40B4-BE49-F238E27FC236}">
                <a16:creationId xmlns:a16="http://schemas.microsoft.com/office/drawing/2014/main" id="{80545767-7F8E-A0FE-8683-DC2CC0DDB167}"/>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logged</a:t>
            </a:r>
          </a:p>
        </p:txBody>
      </p:sp>
    </p:spTree>
    <p:extLst>
      <p:ext uri="{BB962C8B-B14F-4D97-AF65-F5344CB8AC3E}">
        <p14:creationId xmlns:p14="http://schemas.microsoft.com/office/powerpoint/2010/main" val="30435050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88334-BF50-9FD1-375F-7C6A47278CDF}"/>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AD2C63F3-658F-F4C8-C56A-9CC283B6D6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3646EE8C-02A8-4160-C49D-7E61717828B6}"/>
              </a:ext>
            </a:extLst>
          </p:cNvPr>
          <p:cNvGraphicFramePr>
            <a:graphicFrameLocks noGrp="1"/>
          </p:cNvGraphicFramePr>
          <p:nvPr>
            <p:extLst>
              <p:ext uri="{D42A27DB-BD31-4B8C-83A1-F6EECF244321}">
                <p14:modId xmlns:p14="http://schemas.microsoft.com/office/powerpoint/2010/main" val="4168633850"/>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F6B52C51-5574-2C38-DC96-5AE1C73C9498}"/>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2. A particular place or area.</a:t>
            </a:r>
          </a:p>
        </p:txBody>
      </p:sp>
      <p:sp>
        <p:nvSpPr>
          <p:cNvPr id="2" name="Title 1">
            <a:extLst>
              <a:ext uri="{FF2B5EF4-FFF2-40B4-BE49-F238E27FC236}">
                <a16:creationId xmlns:a16="http://schemas.microsoft.com/office/drawing/2014/main" id="{757EAB70-F957-97BA-349D-EA326B09978B}"/>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locality</a:t>
            </a:r>
          </a:p>
        </p:txBody>
      </p:sp>
    </p:spTree>
    <p:extLst>
      <p:ext uri="{BB962C8B-B14F-4D97-AF65-F5344CB8AC3E}">
        <p14:creationId xmlns:p14="http://schemas.microsoft.com/office/powerpoint/2010/main" val="31446098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B0AAF-87DF-8C42-E5B5-C66484DA4134}"/>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714668B7-B5FD-06F1-DC11-BFAE957D2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5FC0CCB4-75C5-98A7-F69E-FAC4BBB82525}"/>
              </a:ext>
            </a:extLst>
          </p:cNvPr>
          <p:cNvGraphicFramePr>
            <a:graphicFrameLocks noGrp="1"/>
          </p:cNvGraphicFramePr>
          <p:nvPr>
            <p:extLst>
              <p:ext uri="{D42A27DB-BD31-4B8C-83A1-F6EECF244321}">
                <p14:modId xmlns:p14="http://schemas.microsoft.com/office/powerpoint/2010/main" val="150791103"/>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A626F8DD-A755-6BA3-E89F-6AE899FDD921}"/>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3. To move to a new place.</a:t>
            </a:r>
          </a:p>
        </p:txBody>
      </p:sp>
      <p:sp>
        <p:nvSpPr>
          <p:cNvPr id="2" name="Title 1">
            <a:extLst>
              <a:ext uri="{FF2B5EF4-FFF2-40B4-BE49-F238E27FC236}">
                <a16:creationId xmlns:a16="http://schemas.microsoft.com/office/drawing/2014/main" id="{AEA3B5C8-522E-62E6-2E36-DBD27781230C}"/>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relocate</a:t>
            </a:r>
          </a:p>
        </p:txBody>
      </p:sp>
    </p:spTree>
    <p:extLst>
      <p:ext uri="{BB962C8B-B14F-4D97-AF65-F5344CB8AC3E}">
        <p14:creationId xmlns:p14="http://schemas.microsoft.com/office/powerpoint/2010/main" val="34821316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E0D73-DB6B-8C57-6E7C-EBB354FD03D9}"/>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6121F184-238B-C06F-91F6-E998717AD6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B56EC58A-E6B8-7573-C278-73AD43E0AEBC}"/>
              </a:ext>
            </a:extLst>
          </p:cNvPr>
          <p:cNvGraphicFramePr>
            <a:graphicFrameLocks noGrp="1"/>
          </p:cNvGraphicFramePr>
          <p:nvPr>
            <p:extLst>
              <p:ext uri="{D42A27DB-BD31-4B8C-83A1-F6EECF244321}">
                <p14:modId xmlns:p14="http://schemas.microsoft.com/office/powerpoint/2010/main" val="692212430"/>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838D0DD8-372F-1572-CE4D-54DEE3D0F20A}"/>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4. To move (a bone) out of its normal location </a:t>
            </a:r>
          </a:p>
        </p:txBody>
      </p:sp>
      <p:sp>
        <p:nvSpPr>
          <p:cNvPr id="2" name="Title 1">
            <a:extLst>
              <a:ext uri="{FF2B5EF4-FFF2-40B4-BE49-F238E27FC236}">
                <a16:creationId xmlns:a16="http://schemas.microsoft.com/office/drawing/2014/main" id="{F970A91B-9D17-FE61-22CF-156E014B0B25}"/>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dislocate</a:t>
            </a:r>
          </a:p>
        </p:txBody>
      </p:sp>
    </p:spTree>
    <p:extLst>
      <p:ext uri="{BB962C8B-B14F-4D97-AF65-F5344CB8AC3E}">
        <p14:creationId xmlns:p14="http://schemas.microsoft.com/office/powerpoint/2010/main" val="11710347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6B02-B096-7E72-FE2D-1D8BD46CB850}"/>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6BB9AE5D-4F04-E0EE-B4BA-8228AEE665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27BF3B82-BDED-38A3-43D6-52E8188C26CC}"/>
              </a:ext>
            </a:extLst>
          </p:cNvPr>
          <p:cNvGraphicFramePr>
            <a:graphicFrameLocks noGrp="1"/>
          </p:cNvGraphicFramePr>
          <p:nvPr>
            <p:extLst>
              <p:ext uri="{D42A27DB-BD31-4B8C-83A1-F6EECF244321}">
                <p14:modId xmlns:p14="http://schemas.microsoft.com/office/powerpoint/2010/main" val="3016823632"/>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AAF8A523-290A-56A1-AFD2-147405A51B9C}"/>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5.  A book with details lists.</a:t>
            </a:r>
          </a:p>
        </p:txBody>
      </p:sp>
      <p:sp>
        <p:nvSpPr>
          <p:cNvPr id="2" name="Title 1">
            <a:extLst>
              <a:ext uri="{FF2B5EF4-FFF2-40B4-BE49-F238E27FC236}">
                <a16:creationId xmlns:a16="http://schemas.microsoft.com/office/drawing/2014/main" id="{880A010D-17A6-B37D-BC0C-449C9A48A33C}"/>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catalogue</a:t>
            </a:r>
          </a:p>
        </p:txBody>
      </p:sp>
    </p:spTree>
    <p:extLst>
      <p:ext uri="{BB962C8B-B14F-4D97-AF65-F5344CB8AC3E}">
        <p14:creationId xmlns:p14="http://schemas.microsoft.com/office/powerpoint/2010/main" val="10662735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84A79-67CD-FF63-13E7-39C456182526}"/>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CA740A46-BED3-A86F-B940-2D3029D7A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7BB2A7F6-E722-6042-8B1C-D7BDC96A620A}"/>
              </a:ext>
            </a:extLst>
          </p:cNvPr>
          <p:cNvGraphicFramePr>
            <a:graphicFrameLocks noGrp="1"/>
          </p:cNvGraphicFramePr>
          <p:nvPr>
            <p:extLst>
              <p:ext uri="{D42A27DB-BD31-4B8C-83A1-F6EECF244321}">
                <p14:modId xmlns:p14="http://schemas.microsoft.com/office/powerpoint/2010/main" val="1090740883"/>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CC8ACF86-AC1C-D1D4-F138-18142CA499BB}"/>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6.  A conversation between two people.</a:t>
            </a:r>
          </a:p>
        </p:txBody>
      </p:sp>
      <p:sp>
        <p:nvSpPr>
          <p:cNvPr id="2" name="Title 1">
            <a:extLst>
              <a:ext uri="{FF2B5EF4-FFF2-40B4-BE49-F238E27FC236}">
                <a16:creationId xmlns:a16="http://schemas.microsoft.com/office/drawing/2014/main" id="{63C1B105-E0A7-9927-5445-9568ADA73FDA}"/>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dialogue</a:t>
            </a:r>
          </a:p>
        </p:txBody>
      </p:sp>
    </p:spTree>
    <p:extLst>
      <p:ext uri="{BB962C8B-B14F-4D97-AF65-F5344CB8AC3E}">
        <p14:creationId xmlns:p14="http://schemas.microsoft.com/office/powerpoint/2010/main" val="15974653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6A9D3-43C2-1316-65E3-578C0AA2971A}"/>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8EE17063-78FE-0F1E-1682-947F308F6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73B2BACD-6C03-E7DE-7474-824A2CBD28D0}"/>
              </a:ext>
            </a:extLst>
          </p:cNvPr>
          <p:cNvGraphicFramePr>
            <a:graphicFrameLocks noGrp="1"/>
          </p:cNvGraphicFramePr>
          <p:nvPr>
            <p:extLst>
              <p:ext uri="{D42A27DB-BD31-4B8C-83A1-F6EECF244321}">
                <p14:modId xmlns:p14="http://schemas.microsoft.com/office/powerpoint/2010/main" val="2026672538"/>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9B2D6D47-FAA5-6E61-871C-EE0FD19FAF4E}"/>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7.  An old name for a train.</a:t>
            </a:r>
          </a:p>
        </p:txBody>
      </p:sp>
      <p:sp>
        <p:nvSpPr>
          <p:cNvPr id="2" name="Title 1">
            <a:extLst>
              <a:ext uri="{FF2B5EF4-FFF2-40B4-BE49-F238E27FC236}">
                <a16:creationId xmlns:a16="http://schemas.microsoft.com/office/drawing/2014/main" id="{2DB9C6D5-BCF2-1CE4-D0A0-2410666CC4C1}"/>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locomotive</a:t>
            </a:r>
          </a:p>
        </p:txBody>
      </p:sp>
    </p:spTree>
    <p:extLst>
      <p:ext uri="{BB962C8B-B14F-4D97-AF65-F5344CB8AC3E}">
        <p14:creationId xmlns:p14="http://schemas.microsoft.com/office/powerpoint/2010/main" val="4223590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D8ED4-98C2-EEA2-8BAD-8BC78B57F9F9}"/>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7B74015F-88C8-97D3-0F0B-631F7D3DAD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A4920B2C-8260-4532-DDAE-7DFAA97E7679}"/>
              </a:ext>
            </a:extLst>
          </p:cNvPr>
          <p:cNvGraphicFramePr>
            <a:graphicFrameLocks noGrp="1"/>
          </p:cNvGraphicFramePr>
          <p:nvPr>
            <p:extLst>
              <p:ext uri="{D42A27DB-BD31-4B8C-83A1-F6EECF244321}">
                <p14:modId xmlns:p14="http://schemas.microsoft.com/office/powerpoint/2010/main" val="3328856829"/>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9D0AA84C-919D-73E9-3637-E1F416CEDBD1}"/>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8. A comparison of two things.</a:t>
            </a:r>
          </a:p>
        </p:txBody>
      </p:sp>
      <p:sp>
        <p:nvSpPr>
          <p:cNvPr id="2" name="Title 1">
            <a:extLst>
              <a:ext uri="{FF2B5EF4-FFF2-40B4-BE49-F238E27FC236}">
                <a16:creationId xmlns:a16="http://schemas.microsoft.com/office/drawing/2014/main" id="{52B8AA58-C602-D1C7-3FBC-F92DAF267A08}"/>
              </a:ext>
            </a:extLst>
          </p:cNvPr>
          <p:cNvSpPr txBox="1">
            <a:spLocks/>
          </p:cNvSpPr>
          <p:nvPr/>
        </p:nvSpPr>
        <p:spPr>
          <a:xfrm>
            <a:off x="4488357" y="124232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analogy</a:t>
            </a:r>
          </a:p>
        </p:txBody>
      </p:sp>
    </p:spTree>
    <p:extLst>
      <p:ext uri="{BB962C8B-B14F-4D97-AF65-F5344CB8AC3E}">
        <p14:creationId xmlns:p14="http://schemas.microsoft.com/office/powerpoint/2010/main" val="23349796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3030F-6DF1-7B07-A8A6-20D672FEF64F}"/>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FF151D59-53F1-D6D6-8D03-CE93A777F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2E2D69C1-6E95-1AD5-7D19-624CF25321A4}"/>
              </a:ext>
            </a:extLst>
          </p:cNvPr>
          <p:cNvGraphicFramePr>
            <a:graphicFrameLocks noGrp="1"/>
          </p:cNvGraphicFramePr>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381607B2-D747-E8A9-0B51-66B1AC0E4584}"/>
              </a:ext>
            </a:extLst>
          </p:cNvPr>
          <p:cNvSpPr txBox="1">
            <a:spLocks/>
          </p:cNvSpPr>
          <p:nvPr/>
        </p:nvSpPr>
        <p:spPr>
          <a:xfrm>
            <a:off x="370597" y="265483"/>
            <a:ext cx="11316578" cy="1649042"/>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What is the hidden word?</a:t>
            </a:r>
          </a:p>
        </p:txBody>
      </p:sp>
    </p:spTree>
    <p:extLst>
      <p:ext uri="{BB962C8B-B14F-4D97-AF65-F5344CB8AC3E}">
        <p14:creationId xmlns:p14="http://schemas.microsoft.com/office/powerpoint/2010/main" val="14119391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E5DE2-FB12-7961-F90F-43CA40EB0E2C}"/>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E26EFFC1-723D-0C6A-7106-7F42EDC95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68C02DC7-02BB-B9D5-B671-CD52B5F27D5C}"/>
              </a:ext>
            </a:extLst>
          </p:cNvPr>
          <p:cNvGraphicFramePr>
            <a:graphicFrameLocks noGrp="1"/>
          </p:cNvGraphicFramePr>
          <p:nvPr>
            <p:extLst>
              <p:ext uri="{D42A27DB-BD31-4B8C-83A1-F6EECF244321}">
                <p14:modId xmlns:p14="http://schemas.microsoft.com/office/powerpoint/2010/main" val="986853004"/>
              </p:ext>
            </p:extLst>
          </p:nvPr>
        </p:nvGraphicFramePr>
        <p:xfrm>
          <a:off x="848471" y="2106846"/>
          <a:ext cx="10495058" cy="463296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tblGrid>
              <a:tr h="55311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226421329"/>
                  </a:ext>
                </a:extLst>
              </a:tr>
              <a:tr h="55311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7448360"/>
                  </a:ext>
                </a:extLst>
              </a:tr>
              <a:tr h="55311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55311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81369980"/>
                  </a:ext>
                </a:extLst>
              </a:tr>
              <a:tr h="55311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351235"/>
                  </a:ext>
                </a:extLst>
              </a:tr>
              <a:tr h="55311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2995753"/>
                  </a:ext>
                </a:extLst>
              </a:tr>
              <a:tr h="553115">
                <a:tc>
                  <a:txBody>
                    <a:bodyPr/>
                    <a:lstStyle/>
                    <a:p>
                      <a:pPr algn="ctr"/>
                      <a:r>
                        <a:rPr lang="en-GB" sz="1600"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19691124"/>
                  </a:ext>
                </a:extLst>
              </a:tr>
              <a:tr h="553115">
                <a:tc>
                  <a:txBody>
                    <a:bodyPr/>
                    <a:lstStyle/>
                    <a:p>
                      <a:pPr algn="ctr"/>
                      <a:r>
                        <a:rPr lang="en-GB" sz="1600"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368274521"/>
                  </a:ext>
                </a:extLst>
              </a:tr>
            </a:tbl>
          </a:graphicData>
        </a:graphic>
      </p:graphicFrame>
      <p:sp>
        <p:nvSpPr>
          <p:cNvPr id="8" name="Title 1">
            <a:extLst>
              <a:ext uri="{FF2B5EF4-FFF2-40B4-BE49-F238E27FC236}">
                <a16:creationId xmlns:a16="http://schemas.microsoft.com/office/drawing/2014/main" id="{46B71DC5-840A-0AD3-821E-464CCF177E52}"/>
              </a:ext>
            </a:extLst>
          </p:cNvPr>
          <p:cNvSpPr txBox="1">
            <a:spLocks/>
          </p:cNvSpPr>
          <p:nvPr/>
        </p:nvSpPr>
        <p:spPr>
          <a:xfrm>
            <a:off x="370597" y="265483"/>
            <a:ext cx="11316578" cy="1649042"/>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What is the hidden word?</a:t>
            </a:r>
          </a:p>
        </p:txBody>
      </p:sp>
    </p:spTree>
    <p:extLst>
      <p:ext uri="{BB962C8B-B14F-4D97-AF65-F5344CB8AC3E}">
        <p14:creationId xmlns:p14="http://schemas.microsoft.com/office/powerpoint/2010/main" val="6143842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438F3265-6628-6E1C-B731-4A19FAFFCC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B3323107-5ED4-F00C-4EBF-6FBBAA822D96}"/>
              </a:ext>
            </a:extLst>
          </p:cNvPr>
          <p:cNvSpPr>
            <a:spLocks noGrp="1"/>
          </p:cNvSpPr>
          <p:nvPr>
            <p:ph type="title"/>
          </p:nvPr>
        </p:nvSpPr>
        <p:spPr>
          <a:xfrm>
            <a:off x="838200" y="593725"/>
            <a:ext cx="10515600" cy="1325563"/>
          </a:xfrm>
          <a:prstGeom prst="roundRect">
            <a:avLst/>
          </a:prstGeom>
          <a:solidFill>
            <a:srgbClr val="EF8023"/>
          </a:solidFill>
        </p:spPr>
        <p:txBody>
          <a:bodyPr anchor="ctr">
            <a:noAutofit/>
          </a:bodyPr>
          <a:lstStyle/>
          <a:p>
            <a:pPr algn="ctr"/>
            <a:r>
              <a:rPr lang="en-US" sz="3600" dirty="0">
                <a:solidFill>
                  <a:schemeClr val="bg1"/>
                </a:solidFill>
                <a:latin typeface="Andika" panose="02000000000000000000" pitchFamily="2" charset="0"/>
              </a:rPr>
              <a:t>Does anyone know what a </a:t>
            </a:r>
            <a:r>
              <a:rPr lang="en-US" sz="3600" b="1" u="sng" dirty="0">
                <a:solidFill>
                  <a:schemeClr val="bg1"/>
                </a:solidFill>
                <a:latin typeface="Andika" panose="02000000000000000000" pitchFamily="2" charset="0"/>
              </a:rPr>
              <a:t>word family</a:t>
            </a:r>
            <a:r>
              <a:rPr lang="en-US" sz="3600" b="1" dirty="0">
                <a:solidFill>
                  <a:schemeClr val="bg1"/>
                </a:solidFill>
                <a:latin typeface="Andika" panose="02000000000000000000" pitchFamily="2" charset="0"/>
              </a:rPr>
              <a:t> </a:t>
            </a:r>
            <a:r>
              <a:rPr lang="en-US" sz="3600" dirty="0">
                <a:solidFill>
                  <a:schemeClr val="bg1"/>
                </a:solidFill>
                <a:latin typeface="Andika" panose="02000000000000000000" pitchFamily="2" charset="0"/>
              </a:rPr>
              <a:t>is?</a:t>
            </a:r>
          </a:p>
        </p:txBody>
      </p:sp>
      <p:sp>
        <p:nvSpPr>
          <p:cNvPr id="3" name="Content Placeholder 2">
            <a:extLst>
              <a:ext uri="{FF2B5EF4-FFF2-40B4-BE49-F238E27FC236}">
                <a16:creationId xmlns:a16="http://schemas.microsoft.com/office/drawing/2014/main" id="{1B16D9A5-36F7-F9B4-08A6-5E9C95F2AF53}"/>
              </a:ext>
            </a:extLst>
          </p:cNvPr>
          <p:cNvSpPr>
            <a:spLocks noGrp="1"/>
          </p:cNvSpPr>
          <p:nvPr>
            <p:ph idx="1"/>
          </p:nvPr>
        </p:nvSpPr>
        <p:spPr>
          <a:xfrm>
            <a:off x="838200" y="2294255"/>
            <a:ext cx="10515600" cy="3439795"/>
          </a:xfrm>
          <a:prstGeom prst="roundRect">
            <a:avLst/>
          </a:prstGeom>
          <a:solidFill>
            <a:srgbClr val="7030A0"/>
          </a:solidFill>
        </p:spPr>
        <p:txBody>
          <a:bodyPr anchor="ctr">
            <a:normAutofit/>
          </a:bodyPr>
          <a:lstStyle/>
          <a:p>
            <a:pPr marL="0" indent="0" algn="ctr">
              <a:buNone/>
            </a:pPr>
            <a:r>
              <a:rPr lang="en-GB" sz="4000" dirty="0">
                <a:solidFill>
                  <a:schemeClr val="bg1"/>
                </a:solidFill>
                <a:latin typeface="Andika" panose="02000000000000000000" pitchFamily="2" charset="0"/>
              </a:rPr>
              <a:t>A word family is a group of words that share a common feature such as a  pattern or meaning that all come from a common word.</a:t>
            </a:r>
            <a:endParaRPr lang="en-US" sz="4000" dirty="0">
              <a:solidFill>
                <a:schemeClr val="bg1"/>
              </a:solidFill>
              <a:latin typeface="Andika" panose="02000000000000000000" pitchFamily="2" charset="0"/>
            </a:endParaRPr>
          </a:p>
        </p:txBody>
      </p:sp>
    </p:spTree>
    <p:extLst>
      <p:ext uri="{BB962C8B-B14F-4D97-AF65-F5344CB8AC3E}">
        <p14:creationId xmlns:p14="http://schemas.microsoft.com/office/powerpoint/2010/main" val="121507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SY6T1BW2L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SY6T1BW2P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SY6T1BW2S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SY6T1BW2F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SY6T1BW2A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SY6T1BW2Sa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SY6T1BW2Fe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ackground pattern&#10;&#10;Description automatically generated">
            <a:extLst>
              <a:ext uri="{FF2B5EF4-FFF2-40B4-BE49-F238E27FC236}">
                <a16:creationId xmlns:a16="http://schemas.microsoft.com/office/drawing/2014/main" id="{E32BD53F-9355-EEF7-1F06-6025CB86B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11" name="Rectangle: Rounded Corners 10">
            <a:extLst>
              <a:ext uri="{FF2B5EF4-FFF2-40B4-BE49-F238E27FC236}">
                <a16:creationId xmlns:a16="http://schemas.microsoft.com/office/drawing/2014/main" id="{D81D5D29-BBAD-B628-5952-3FCB2921B207}"/>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139991" y="2068656"/>
            <a:ext cx="3267562"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location</a:t>
            </a:r>
          </a:p>
          <a:p>
            <a:pPr>
              <a:lnSpc>
                <a:spcPct val="150000"/>
              </a:lnSpc>
              <a:spcBef>
                <a:spcPct val="0"/>
              </a:spcBef>
              <a:buNone/>
            </a:pPr>
            <a:r>
              <a:rPr lang="en-GB" altLang="en-US" sz="2800" dirty="0">
                <a:solidFill>
                  <a:schemeClr val="tx1"/>
                </a:solidFill>
                <a:latin typeface="+mn-lt"/>
              </a:rPr>
              <a:t>2.	locality</a:t>
            </a:r>
          </a:p>
          <a:p>
            <a:pPr>
              <a:lnSpc>
                <a:spcPct val="150000"/>
              </a:lnSpc>
              <a:spcBef>
                <a:spcPct val="0"/>
              </a:spcBef>
              <a:buNone/>
            </a:pPr>
            <a:r>
              <a:rPr lang="en-GB" altLang="en-US" sz="2800" dirty="0">
                <a:solidFill>
                  <a:schemeClr val="tx1"/>
                </a:solidFill>
                <a:latin typeface="+mn-lt"/>
              </a:rPr>
              <a:t>3.	locomotive</a:t>
            </a:r>
          </a:p>
          <a:p>
            <a:pPr>
              <a:lnSpc>
                <a:spcPct val="150000"/>
              </a:lnSpc>
              <a:spcBef>
                <a:spcPct val="0"/>
              </a:spcBef>
              <a:buNone/>
            </a:pPr>
            <a:r>
              <a:rPr lang="en-GB" altLang="en-US" sz="2800" dirty="0">
                <a:solidFill>
                  <a:schemeClr val="tx1"/>
                </a:solidFill>
                <a:latin typeface="+mn-lt"/>
              </a:rPr>
              <a:t>4.	dislocate</a:t>
            </a:r>
          </a:p>
          <a:p>
            <a:pPr>
              <a:lnSpc>
                <a:spcPct val="150000"/>
              </a:lnSpc>
              <a:spcBef>
                <a:spcPct val="0"/>
              </a:spcBef>
              <a:buNone/>
            </a:pPr>
            <a:r>
              <a:rPr lang="en-GB" altLang="en-US" sz="2800" dirty="0">
                <a:solidFill>
                  <a:schemeClr val="tx1"/>
                </a:solidFill>
                <a:latin typeface="+mn-lt"/>
              </a:rPr>
              <a:t>5.	relocate</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746654" y="2092200"/>
            <a:ext cx="3267562" cy="267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fr-FR" altLang="en-US" sz="2800" dirty="0">
                <a:solidFill>
                  <a:schemeClr val="tx1"/>
                </a:solidFill>
                <a:latin typeface="+mn-lt"/>
              </a:rPr>
              <a:t>6.	</a:t>
            </a:r>
            <a:r>
              <a:rPr lang="en-GB" altLang="en-US" sz="2800" dirty="0">
                <a:solidFill>
                  <a:schemeClr val="tx1"/>
                </a:solidFill>
                <a:latin typeface="+mn-lt"/>
              </a:rPr>
              <a:t>logged</a:t>
            </a:r>
          </a:p>
          <a:p>
            <a:pPr>
              <a:lnSpc>
                <a:spcPct val="150000"/>
              </a:lnSpc>
              <a:spcBef>
                <a:spcPct val="0"/>
              </a:spcBef>
              <a:buNone/>
            </a:pPr>
            <a:r>
              <a:rPr lang="en-GB" altLang="en-US" sz="2800" dirty="0">
                <a:solidFill>
                  <a:schemeClr val="tx1"/>
                </a:solidFill>
                <a:latin typeface="+mn-lt"/>
              </a:rPr>
              <a:t>7.	analogy</a:t>
            </a:r>
          </a:p>
          <a:p>
            <a:pPr>
              <a:lnSpc>
                <a:spcPct val="150000"/>
              </a:lnSpc>
              <a:spcBef>
                <a:spcPct val="0"/>
              </a:spcBef>
              <a:buNone/>
            </a:pPr>
            <a:r>
              <a:rPr lang="en-GB" altLang="en-US" sz="2800" dirty="0">
                <a:solidFill>
                  <a:schemeClr val="tx1"/>
                </a:solidFill>
                <a:latin typeface="+mn-lt"/>
              </a:rPr>
              <a:t>8.	catalogue</a:t>
            </a:r>
          </a:p>
          <a:p>
            <a:pPr>
              <a:lnSpc>
                <a:spcPct val="150000"/>
              </a:lnSpc>
              <a:spcBef>
                <a:spcPct val="0"/>
              </a:spcBef>
              <a:buNone/>
            </a:pPr>
            <a:r>
              <a:rPr lang="en-GB" altLang="en-US" sz="2800" dirty="0">
                <a:solidFill>
                  <a:schemeClr val="tx1"/>
                </a:solidFill>
                <a:latin typeface="+mn-lt"/>
              </a:rPr>
              <a:t>9.	dialogue</a:t>
            </a:r>
          </a:p>
        </p:txBody>
      </p:sp>
      <p:pic>
        <p:nvPicPr>
          <p:cNvPr id="8" name="Picture 7" descr="A picture containing text&#10;&#10;Description automatically generated">
            <a:extLst>
              <a:ext uri="{FF2B5EF4-FFF2-40B4-BE49-F238E27FC236}">
                <a16:creationId xmlns:a16="http://schemas.microsoft.com/office/drawing/2014/main" id="{D1016B1A-F2E6-A9D3-17B8-7F2280D56C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pic>
        <p:nvPicPr>
          <p:cNvPr id="13" name="Picture 12">
            <a:extLst>
              <a:ext uri="{FF2B5EF4-FFF2-40B4-BE49-F238E27FC236}">
                <a16:creationId xmlns:a16="http://schemas.microsoft.com/office/drawing/2014/main" id="{FD2CD10C-983C-FC61-C983-EA47C7F24F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905566E8-1735-B9E4-8091-C375427B3CE0}"/>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8"/>
                                        </p:tgtEl>
                                        <p:attrNameLst>
                                          <p:attrName>ppt_x</p:attrName>
                                          <p:attrName>ppt_y</p:attrName>
                                        </p:attrNameLst>
                                      </p:cBhvr>
                                      <p:rCtr x="64557" y="17060"/>
                                    </p:animMotion>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80">
                                          <p:stCondLst>
                                            <p:cond delay="0"/>
                                          </p:stCondLst>
                                        </p:cTn>
                                        <p:tgtEl>
                                          <p:spTgt spid="13"/>
                                        </p:tgtEl>
                                      </p:cBhvr>
                                    </p:animEffect>
                                    <p:anim calcmode="lin" valueType="num">
                                      <p:cBhvr>
                                        <p:cTn id="1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7" dur="26">
                                          <p:stCondLst>
                                            <p:cond delay="650"/>
                                          </p:stCondLst>
                                        </p:cTn>
                                        <p:tgtEl>
                                          <p:spTgt spid="13"/>
                                        </p:tgtEl>
                                      </p:cBhvr>
                                      <p:to x="100000" y="60000"/>
                                    </p:animScale>
                                    <p:animScale>
                                      <p:cBhvr>
                                        <p:cTn id="18" dur="166" decel="50000">
                                          <p:stCondLst>
                                            <p:cond delay="676"/>
                                          </p:stCondLst>
                                        </p:cTn>
                                        <p:tgtEl>
                                          <p:spTgt spid="13"/>
                                        </p:tgtEl>
                                      </p:cBhvr>
                                      <p:to x="100000" y="100000"/>
                                    </p:animScale>
                                    <p:animScale>
                                      <p:cBhvr>
                                        <p:cTn id="19" dur="26">
                                          <p:stCondLst>
                                            <p:cond delay="1312"/>
                                          </p:stCondLst>
                                        </p:cTn>
                                        <p:tgtEl>
                                          <p:spTgt spid="13"/>
                                        </p:tgtEl>
                                      </p:cBhvr>
                                      <p:to x="100000" y="80000"/>
                                    </p:animScale>
                                    <p:animScale>
                                      <p:cBhvr>
                                        <p:cTn id="20" dur="166" decel="50000">
                                          <p:stCondLst>
                                            <p:cond delay="1338"/>
                                          </p:stCondLst>
                                        </p:cTn>
                                        <p:tgtEl>
                                          <p:spTgt spid="13"/>
                                        </p:tgtEl>
                                      </p:cBhvr>
                                      <p:to x="100000" y="100000"/>
                                    </p:animScale>
                                    <p:animScale>
                                      <p:cBhvr>
                                        <p:cTn id="21" dur="26">
                                          <p:stCondLst>
                                            <p:cond delay="1642"/>
                                          </p:stCondLst>
                                        </p:cTn>
                                        <p:tgtEl>
                                          <p:spTgt spid="13"/>
                                        </p:tgtEl>
                                      </p:cBhvr>
                                      <p:to x="100000" y="90000"/>
                                    </p:animScale>
                                    <p:animScale>
                                      <p:cBhvr>
                                        <p:cTn id="22" dur="166" decel="50000">
                                          <p:stCondLst>
                                            <p:cond delay="1668"/>
                                          </p:stCondLst>
                                        </p:cTn>
                                        <p:tgtEl>
                                          <p:spTgt spid="13"/>
                                        </p:tgtEl>
                                      </p:cBhvr>
                                      <p:to x="100000" y="100000"/>
                                    </p:animScale>
                                    <p:animScale>
                                      <p:cBhvr>
                                        <p:cTn id="23" dur="26">
                                          <p:stCondLst>
                                            <p:cond delay="1808"/>
                                          </p:stCondLst>
                                        </p:cTn>
                                        <p:tgtEl>
                                          <p:spTgt spid="13"/>
                                        </p:tgtEl>
                                      </p:cBhvr>
                                      <p:to x="100000" y="95000"/>
                                    </p:animScale>
                                    <p:animScale>
                                      <p:cBhvr>
                                        <p:cTn id="24" dur="166" decel="50000">
                                          <p:stCondLst>
                                            <p:cond delay="1834"/>
                                          </p:stCondLst>
                                        </p:cTn>
                                        <p:tgtEl>
                                          <p:spTgt spid="13"/>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4F85789-A914-FD99-6EA1-57929B8E79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7939" cy="6858000"/>
          </a:xfrm>
          <a:prstGeom prst="rect">
            <a:avLst/>
          </a:prstGeom>
        </p:spPr>
      </p:pic>
      <p:sp>
        <p:nvSpPr>
          <p:cNvPr id="2" name="Title 1">
            <a:extLst>
              <a:ext uri="{FF2B5EF4-FFF2-40B4-BE49-F238E27FC236}">
                <a16:creationId xmlns:a16="http://schemas.microsoft.com/office/drawing/2014/main" id="{EE687597-EB51-0CB4-9830-179891068293}"/>
              </a:ext>
            </a:extLst>
          </p:cNvPr>
          <p:cNvSpPr>
            <a:spLocks noGrp="1"/>
          </p:cNvSpPr>
          <p:nvPr>
            <p:ph type="title"/>
          </p:nvPr>
        </p:nvSpPr>
        <p:spPr>
          <a:xfrm>
            <a:off x="836169" y="477226"/>
            <a:ext cx="10515600" cy="1054100"/>
          </a:xfrm>
          <a:prstGeom prst="roundRect">
            <a:avLst/>
          </a:prstGeom>
          <a:solidFill>
            <a:srgbClr val="7030A0"/>
          </a:solidFill>
        </p:spPr>
        <p:txBody>
          <a:bodyPr>
            <a:noAutofit/>
          </a:bodyPr>
          <a:lstStyle/>
          <a:p>
            <a:pPr algn="ctr"/>
            <a:r>
              <a:rPr lang="en-US" b="1" dirty="0">
                <a:solidFill>
                  <a:schemeClr val="bg1"/>
                </a:solidFill>
                <a:latin typeface="Andika" panose="02000000000000000000" pitchFamily="2" charset="0"/>
              </a:rPr>
              <a:t>The “help” word family includes:</a:t>
            </a:r>
          </a:p>
        </p:txBody>
      </p:sp>
      <p:sp>
        <p:nvSpPr>
          <p:cNvPr id="5" name="TextBox 4">
            <a:extLst>
              <a:ext uri="{FF2B5EF4-FFF2-40B4-BE49-F238E27FC236}">
                <a16:creationId xmlns:a16="http://schemas.microsoft.com/office/drawing/2014/main" id="{7EC3A8BC-78A7-D962-2832-1AA4067F2449}"/>
              </a:ext>
            </a:extLst>
          </p:cNvPr>
          <p:cNvSpPr txBox="1"/>
          <p:nvPr/>
        </p:nvSpPr>
        <p:spPr>
          <a:xfrm>
            <a:off x="5042184" y="2086463"/>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a:t>
            </a:r>
          </a:p>
        </p:txBody>
      </p:sp>
      <p:sp>
        <p:nvSpPr>
          <p:cNvPr id="6" name="TextBox 5">
            <a:extLst>
              <a:ext uri="{FF2B5EF4-FFF2-40B4-BE49-F238E27FC236}">
                <a16:creationId xmlns:a16="http://schemas.microsoft.com/office/drawing/2014/main" id="{DFE07F91-D2C2-ADBD-A119-5A1729423727}"/>
              </a:ext>
            </a:extLst>
          </p:cNvPr>
          <p:cNvSpPr txBox="1"/>
          <p:nvPr/>
        </p:nvSpPr>
        <p:spPr>
          <a:xfrm>
            <a:off x="8665701" y="2086463"/>
            <a:ext cx="2340000" cy="646986"/>
          </a:xfrm>
          <a:prstGeom prst="roundRect">
            <a:avLst/>
          </a:prstGeom>
          <a:solidFill>
            <a:srgbClr val="00B050"/>
          </a:solidFill>
        </p:spPr>
        <p:txBody>
          <a:bodyPr wrap="square" rtlCol="0">
            <a:spAutoFit/>
          </a:bodyPr>
          <a:lstStyle/>
          <a:p>
            <a:pPr algn="ctr"/>
            <a:r>
              <a:rPr lang="en-US" sz="3200" dirty="0">
                <a:solidFill>
                  <a:schemeClr val="bg1"/>
                </a:solidFill>
                <a:latin typeface="Andika" panose="02000000000000000000" pitchFamily="2" charset="0"/>
              </a:rPr>
              <a:t>un</a:t>
            </a: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a:t>
            </a:r>
          </a:p>
        </p:txBody>
      </p:sp>
      <p:sp>
        <p:nvSpPr>
          <p:cNvPr id="7" name="TextBox 6">
            <a:extLst>
              <a:ext uri="{FF2B5EF4-FFF2-40B4-BE49-F238E27FC236}">
                <a16:creationId xmlns:a16="http://schemas.microsoft.com/office/drawing/2014/main" id="{F88BE976-934B-A0D3-4731-32F8CE9F8463}"/>
              </a:ext>
            </a:extLst>
          </p:cNvPr>
          <p:cNvSpPr txBox="1"/>
          <p:nvPr/>
        </p:nvSpPr>
        <p:spPr>
          <a:xfrm>
            <a:off x="3195455" y="4678262"/>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less</a:t>
            </a:r>
          </a:p>
        </p:txBody>
      </p:sp>
      <p:sp>
        <p:nvSpPr>
          <p:cNvPr id="8" name="TextBox 7">
            <a:extLst>
              <a:ext uri="{FF2B5EF4-FFF2-40B4-BE49-F238E27FC236}">
                <a16:creationId xmlns:a16="http://schemas.microsoft.com/office/drawing/2014/main" id="{B1FBEC9B-1D8E-B845-A638-E98847D09C20}"/>
              </a:ext>
            </a:extLst>
          </p:cNvPr>
          <p:cNvSpPr txBox="1"/>
          <p:nvPr/>
        </p:nvSpPr>
        <p:spPr>
          <a:xfrm>
            <a:off x="1418667" y="2086463"/>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ing</a:t>
            </a:r>
          </a:p>
        </p:txBody>
      </p:sp>
      <p:sp>
        <p:nvSpPr>
          <p:cNvPr id="9" name="TextBox 8">
            <a:extLst>
              <a:ext uri="{FF2B5EF4-FFF2-40B4-BE49-F238E27FC236}">
                <a16:creationId xmlns:a16="http://schemas.microsoft.com/office/drawing/2014/main" id="{65F51574-8819-32FD-3668-FC69941B3089}"/>
              </a:ext>
            </a:extLst>
          </p:cNvPr>
          <p:cNvSpPr txBox="1"/>
          <p:nvPr/>
        </p:nvSpPr>
        <p:spPr>
          <a:xfrm>
            <a:off x="7327109" y="4702747"/>
            <a:ext cx="2499067"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fulness</a:t>
            </a:r>
          </a:p>
        </p:txBody>
      </p:sp>
      <p:sp>
        <p:nvSpPr>
          <p:cNvPr id="10" name="TextBox 9">
            <a:extLst>
              <a:ext uri="{FF2B5EF4-FFF2-40B4-BE49-F238E27FC236}">
                <a16:creationId xmlns:a16="http://schemas.microsoft.com/office/drawing/2014/main" id="{084B957E-4F56-F2AC-7FF0-A89F7FDBA3A6}"/>
              </a:ext>
            </a:extLst>
          </p:cNvPr>
          <p:cNvSpPr txBox="1"/>
          <p:nvPr/>
        </p:nvSpPr>
        <p:spPr>
          <a:xfrm>
            <a:off x="3195455" y="5803900"/>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ed</a:t>
            </a:r>
          </a:p>
        </p:txBody>
      </p:sp>
      <p:sp>
        <p:nvSpPr>
          <p:cNvPr id="11" name="TextBox 10">
            <a:extLst>
              <a:ext uri="{FF2B5EF4-FFF2-40B4-BE49-F238E27FC236}">
                <a16:creationId xmlns:a16="http://schemas.microsoft.com/office/drawing/2014/main" id="{47E74C10-C599-A469-5997-63262969F147}"/>
              </a:ext>
            </a:extLst>
          </p:cNvPr>
          <p:cNvSpPr txBox="1"/>
          <p:nvPr/>
        </p:nvSpPr>
        <p:spPr>
          <a:xfrm>
            <a:off x="7327109" y="5803900"/>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er</a:t>
            </a:r>
          </a:p>
        </p:txBody>
      </p:sp>
      <p:sp>
        <p:nvSpPr>
          <p:cNvPr id="14" name="Title 1">
            <a:extLst>
              <a:ext uri="{FF2B5EF4-FFF2-40B4-BE49-F238E27FC236}">
                <a16:creationId xmlns:a16="http://schemas.microsoft.com/office/drawing/2014/main" id="{8732217D-2266-123D-E7BB-57A2A17ED30C}"/>
              </a:ext>
            </a:extLst>
          </p:cNvPr>
          <p:cNvSpPr txBox="1">
            <a:spLocks/>
          </p:cNvSpPr>
          <p:nvPr/>
        </p:nvSpPr>
        <p:spPr>
          <a:xfrm>
            <a:off x="836169" y="3140563"/>
            <a:ext cx="10515600" cy="1054100"/>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ndika" panose="02000000000000000000" pitchFamily="2" charset="0"/>
              </a:rPr>
              <a:t>Can you think of anymore?</a:t>
            </a:r>
          </a:p>
        </p:txBody>
      </p:sp>
    </p:spTree>
    <p:extLst>
      <p:ext uri="{BB962C8B-B14F-4D97-AF65-F5344CB8AC3E}">
        <p14:creationId xmlns:p14="http://schemas.microsoft.com/office/powerpoint/2010/main" val="41488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44EB3914-E9B6-99B5-6F96-C8E6D34264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9267F461-2358-E7E9-EAC3-36BA3019CED1}"/>
              </a:ext>
            </a:extLst>
          </p:cNvPr>
          <p:cNvSpPr>
            <a:spLocks noGrp="1"/>
          </p:cNvSpPr>
          <p:nvPr>
            <p:ph type="title"/>
          </p:nvPr>
        </p:nvSpPr>
        <p:spPr>
          <a:xfrm>
            <a:off x="838200" y="1967866"/>
            <a:ext cx="10515600" cy="2672556"/>
          </a:xfrm>
        </p:spPr>
        <p:txBody>
          <a:bodyPr>
            <a:normAutofit/>
          </a:bodyPr>
          <a:lstStyle/>
          <a:p>
            <a:pPr algn="ctr"/>
            <a:r>
              <a:rPr lang="en-GB" sz="4400" b="1" dirty="0">
                <a:solidFill>
                  <a:schemeClr val="bg1"/>
                </a:solidFill>
                <a:latin typeface="Andika" panose="02000000000000000000" pitchFamily="2" charset="0"/>
              </a:rPr>
              <a:t>Alien and Robot Discover Secret Location in Daring Adventure!</a:t>
            </a:r>
            <a:br>
              <a:rPr lang="en-GB" sz="4400" b="1" dirty="0">
                <a:solidFill>
                  <a:schemeClr val="bg1"/>
                </a:solidFill>
                <a:latin typeface="Andika" panose="02000000000000000000" pitchFamily="2" charset="0"/>
              </a:rPr>
            </a:br>
            <a:br>
              <a:rPr lang="en-GB" sz="4400" dirty="0">
                <a:solidFill>
                  <a:schemeClr val="bg1"/>
                </a:solidFill>
                <a:latin typeface="Andika" panose="02000000000000000000" pitchFamily="2" charset="0"/>
              </a:rPr>
            </a:br>
            <a:r>
              <a:rPr lang="en-GB" sz="3200" b="1" dirty="0">
                <a:solidFill>
                  <a:schemeClr val="bg1"/>
                </a:solidFill>
                <a:latin typeface="Andika" panose="02000000000000000000" pitchFamily="2" charset="0"/>
              </a:rPr>
              <a:t>By Space Times Reporter</a:t>
            </a:r>
            <a:endParaRPr lang="en-US" dirty="0">
              <a:solidFill>
                <a:schemeClr val="bg1"/>
              </a:solidFill>
            </a:endParaRPr>
          </a:p>
        </p:txBody>
      </p:sp>
    </p:spTree>
    <p:extLst>
      <p:ext uri="{BB962C8B-B14F-4D97-AF65-F5344CB8AC3E}">
        <p14:creationId xmlns:p14="http://schemas.microsoft.com/office/powerpoint/2010/main" val="1366261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6B3DC4DB-1737-A95C-B09C-632DAED58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5" name="TextBox 4">
            <a:extLst>
              <a:ext uri="{FF2B5EF4-FFF2-40B4-BE49-F238E27FC236}">
                <a16:creationId xmlns:a16="http://schemas.microsoft.com/office/drawing/2014/main" id="{5A78E69F-24F5-33E8-4522-DDBD214AB4BA}"/>
              </a:ext>
            </a:extLst>
          </p:cNvPr>
          <p:cNvSpPr txBox="1"/>
          <p:nvPr/>
        </p:nvSpPr>
        <p:spPr>
          <a:xfrm>
            <a:off x="168592" y="228749"/>
            <a:ext cx="11737658" cy="6379004"/>
          </a:xfrm>
          <a:prstGeom prst="roundRect">
            <a:avLst>
              <a:gd name="adj" fmla="val 6448"/>
            </a:avLst>
          </a:prstGeom>
          <a:solidFill>
            <a:srgbClr val="002060"/>
          </a:solidFill>
        </p:spPr>
        <p:txBody>
          <a:bodyPr wrap="square">
            <a:spAutoFit/>
          </a:bodyPr>
          <a:lstStyle/>
          <a:p>
            <a:pPr>
              <a:lnSpc>
                <a:spcPct val="150000"/>
              </a:lnSpc>
            </a:pPr>
            <a:r>
              <a:rPr lang="en-GB" sz="2200" dirty="0">
                <a:solidFill>
                  <a:schemeClr val="bg1"/>
                </a:solidFill>
                <a:latin typeface="Andika" panose="02000000000000000000" pitchFamily="2" charset="0"/>
              </a:rPr>
              <a:t>Emile, the red and purple alien, and his robotic friend, Aimee, are making headlines again after discovering a secret location deep within their locality. The dynamic duo had been following clues from an ancient catalogue when they stumbled upon the hidden spot.</a:t>
            </a:r>
          </a:p>
          <a:p>
            <a:pPr>
              <a:lnSpc>
                <a:spcPct val="150000"/>
              </a:lnSpc>
            </a:pPr>
            <a:endParaRPr lang="en-GB" sz="2200" dirty="0">
              <a:solidFill>
                <a:schemeClr val="bg1"/>
              </a:solidFill>
              <a:latin typeface="Andika" panose="02000000000000000000" pitchFamily="2" charset="0"/>
            </a:endParaRPr>
          </a:p>
          <a:p>
            <a:pPr>
              <a:lnSpc>
                <a:spcPct val="150000"/>
              </a:lnSpc>
            </a:pPr>
            <a:r>
              <a:rPr lang="en-GB" sz="2200" dirty="0">
                <a:solidFill>
                  <a:schemeClr val="bg1"/>
                </a:solidFill>
                <a:latin typeface="Andika" panose="02000000000000000000" pitchFamily="2" charset="0"/>
              </a:rPr>
              <a:t>The adventure began when Emile logged the final coordinates of their destination into Aimee’s system. "The clues were like pieces of a puzzle," Aimee explained. "It was like solving a riddle using an analogy—it all had to fit together perfectly."</a:t>
            </a:r>
          </a:p>
          <a:p>
            <a:pPr>
              <a:lnSpc>
                <a:spcPct val="150000"/>
              </a:lnSpc>
            </a:pPr>
            <a:endParaRPr lang="en-GB" sz="2200" dirty="0">
              <a:solidFill>
                <a:schemeClr val="bg1"/>
              </a:solidFill>
              <a:latin typeface="Andika" panose="02000000000000000000" pitchFamily="2" charset="0"/>
            </a:endParaRPr>
          </a:p>
          <a:p>
            <a:pPr>
              <a:lnSpc>
                <a:spcPct val="150000"/>
              </a:lnSpc>
            </a:pPr>
            <a:r>
              <a:rPr lang="en-GB" sz="2200" dirty="0">
                <a:solidFill>
                  <a:schemeClr val="bg1"/>
                </a:solidFill>
                <a:latin typeface="Andika" panose="02000000000000000000" pitchFamily="2" charset="0"/>
              </a:rPr>
              <a:t>Their journey wasn’t without challenges. At one point, they had to dodge a speeding locomotive in a narrow tunnel, narrowly avoiding being dislocated from their path. “It was intense,” Emile said. “But we stayed focused and kept moving forward.”</a:t>
            </a:r>
          </a:p>
        </p:txBody>
      </p:sp>
    </p:spTree>
    <p:extLst>
      <p:ext uri="{BB962C8B-B14F-4D97-AF65-F5344CB8AC3E}">
        <p14:creationId xmlns:p14="http://schemas.microsoft.com/office/powerpoint/2010/main" val="1482397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D55C4BE3-5675-3BFD-1CF8-D47291777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84A4F5ED-0218-2632-1CC5-95E4BB747D74}"/>
              </a:ext>
            </a:extLst>
          </p:cNvPr>
          <p:cNvSpPr>
            <a:spLocks noGrp="1"/>
          </p:cNvSpPr>
          <p:nvPr>
            <p:ph idx="1"/>
          </p:nvPr>
        </p:nvSpPr>
        <p:spPr>
          <a:xfrm>
            <a:off x="361950" y="385445"/>
            <a:ext cx="11410950" cy="6065715"/>
          </a:xfrm>
          <a:prstGeom prst="roundRect">
            <a:avLst>
              <a:gd name="adj" fmla="val 6695"/>
            </a:avLst>
          </a:prstGeom>
          <a:solidFill>
            <a:srgbClr val="002060"/>
          </a:solidFill>
        </p:spPr>
        <p:txBody>
          <a:bodyPr wrap="square">
            <a:spAutoFit/>
          </a:bodyPr>
          <a:lstStyle/>
          <a:p>
            <a:pPr marL="0" indent="0">
              <a:lnSpc>
                <a:spcPct val="150000"/>
              </a:lnSpc>
              <a:buNone/>
            </a:pPr>
            <a:r>
              <a:rPr lang="en-GB" sz="2400" dirty="0">
                <a:solidFill>
                  <a:schemeClr val="bg1"/>
                </a:solidFill>
                <a:latin typeface="Andika" panose="02000000000000000000" pitchFamily="2" charset="0"/>
              </a:rPr>
              <a:t>Once they reached the secret location, they had a quiet dialogue about what to do next. "We knew we might need to relocate some of the artefacts to keep them safe," Emile mentioned.</a:t>
            </a:r>
          </a:p>
          <a:p>
            <a:pPr marL="0" indent="0">
              <a:lnSpc>
                <a:spcPct val="150000"/>
              </a:lnSpc>
              <a:buNone/>
            </a:pPr>
            <a:r>
              <a:rPr lang="en-GB" sz="2400" dirty="0">
                <a:solidFill>
                  <a:schemeClr val="bg1"/>
                </a:solidFill>
                <a:latin typeface="Andika" panose="02000000000000000000" pitchFamily="2" charset="0"/>
              </a:rPr>
              <a:t>Their discovery has sparked excitement in the local community, with everyone eager to learn more about the hidden treasures in their locality. The duo plans to share their findings in an upcoming report, ensuring that their adventure is catalogued for future explorers.</a:t>
            </a:r>
          </a:p>
          <a:p>
            <a:pPr marL="0" indent="0">
              <a:lnSpc>
                <a:spcPct val="150000"/>
              </a:lnSpc>
              <a:buNone/>
            </a:pPr>
            <a:r>
              <a:rPr lang="en-GB" sz="2400" dirty="0">
                <a:solidFill>
                  <a:schemeClr val="bg1"/>
                </a:solidFill>
                <a:latin typeface="Andika" panose="02000000000000000000" pitchFamily="2" charset="0"/>
              </a:rPr>
              <a:t>Emile and Aimee’s latest mission shows that with determination and teamwork, even the most hidden secrets can be uncovered. Their story continues to inspire young adventurers across the galaxy.</a:t>
            </a:r>
          </a:p>
        </p:txBody>
      </p:sp>
    </p:spTree>
    <p:extLst>
      <p:ext uri="{BB962C8B-B14F-4D97-AF65-F5344CB8AC3E}">
        <p14:creationId xmlns:p14="http://schemas.microsoft.com/office/powerpoint/2010/main" val="129143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947EAB20-0803-CF9C-AE02-FB2AAD32F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3193BEDD-65E8-921A-D980-27FD4175270B}"/>
              </a:ext>
            </a:extLst>
          </p:cNvPr>
          <p:cNvSpPr>
            <a:spLocks noGrp="1"/>
          </p:cNvSpPr>
          <p:nvPr>
            <p:ph type="title"/>
          </p:nvPr>
        </p:nvSpPr>
        <p:spPr>
          <a:xfrm>
            <a:off x="838200" y="1153795"/>
            <a:ext cx="10515600" cy="2989580"/>
          </a:xfrm>
          <a:prstGeom prst="roundRect">
            <a:avLst/>
          </a:prstGeom>
          <a:solidFill>
            <a:srgbClr val="7030A0"/>
          </a:solidFill>
        </p:spPr>
        <p:txBody>
          <a:bodyPr vert="horz" lIns="91440" tIns="45720" rIns="91440" bIns="45720" rtlCol="0" anchor="ctr">
            <a:noAutofit/>
          </a:bodyPr>
          <a:lstStyle/>
          <a:p>
            <a:pPr algn="ctr"/>
            <a:r>
              <a:rPr lang="en-US" dirty="0">
                <a:solidFill>
                  <a:schemeClr val="bg1"/>
                </a:solidFill>
                <a:latin typeface="Andika" panose="02000000000000000000" pitchFamily="2" charset="0"/>
              </a:rPr>
              <a:t>This time when we read it, can you spot any word families?</a:t>
            </a:r>
            <a:br>
              <a:rPr lang="en-US" dirty="0">
                <a:solidFill>
                  <a:schemeClr val="bg1"/>
                </a:solidFill>
                <a:latin typeface="Andika" panose="02000000000000000000" pitchFamily="2" charset="0"/>
              </a:rPr>
            </a:br>
            <a:br>
              <a:rPr lang="en-US" dirty="0">
                <a:solidFill>
                  <a:schemeClr val="bg1"/>
                </a:solidFill>
                <a:latin typeface="Andika" panose="02000000000000000000" pitchFamily="2" charset="0"/>
              </a:rPr>
            </a:br>
            <a:r>
              <a:rPr lang="en-US" sz="2000" dirty="0">
                <a:solidFill>
                  <a:schemeClr val="bg1"/>
                </a:solidFill>
                <a:latin typeface="Andika" panose="02000000000000000000" pitchFamily="2" charset="0"/>
              </a:rPr>
              <a:t>HINT: there are two word families!</a:t>
            </a:r>
            <a:endParaRPr lang="en-US" dirty="0">
              <a:solidFill>
                <a:schemeClr val="bg1"/>
              </a:solidFill>
              <a:latin typeface="Andika" panose="02000000000000000000" pitchFamily="2" charset="0"/>
            </a:endParaRPr>
          </a:p>
        </p:txBody>
      </p:sp>
    </p:spTree>
    <p:extLst>
      <p:ext uri="{BB962C8B-B14F-4D97-AF65-F5344CB8AC3E}">
        <p14:creationId xmlns:p14="http://schemas.microsoft.com/office/powerpoint/2010/main" val="12103241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2566</Words>
  <Application>Microsoft Office PowerPoint</Application>
  <PresentationFormat>Widescreen</PresentationFormat>
  <Paragraphs>828</Paragraphs>
  <Slides>41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Andika</vt:lpstr>
      <vt:lpstr>Aptos</vt:lpstr>
      <vt:lpstr>Office Theme</vt:lpstr>
      <vt:lpstr> How to Use this PowerPoint</vt:lpstr>
      <vt:lpstr>Scrambler has been scrambling!</vt:lpstr>
      <vt:lpstr>The word families   loc and log.</vt:lpstr>
      <vt:lpstr>Does anyone know what a word family is?</vt:lpstr>
      <vt:lpstr>The “help” word family includes:</vt:lpstr>
      <vt:lpstr>Alien and Robot Discover Secret Location in Daring Adventure!  By Space Times Reporter</vt:lpstr>
      <vt:lpstr>PowerPoint Presentation</vt:lpstr>
      <vt:lpstr>PowerPoint Presentation</vt:lpstr>
      <vt:lpstr>This time when we read it, can you spot any word families?  HINT: there are two word families!</vt:lpstr>
      <vt:lpstr>Alien and Robot Discover Secret Location in Daring Adventure!  By Space Times Reporter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many words can you assemble?</vt:lpstr>
      <vt:lpstr>Can you spot the spelling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32</cp:revision>
  <dcterms:created xsi:type="dcterms:W3CDTF">2022-05-31T09:42:07Z</dcterms:created>
  <dcterms:modified xsi:type="dcterms:W3CDTF">2026-03-09T13:18:11Z</dcterms:modified>
</cp:coreProperties>
</file>