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391" r:id="rId3"/>
    <p:sldId id="274" r:id="rId4"/>
    <p:sldId id="258" r:id="rId5"/>
    <p:sldId id="256" r:id="rId6"/>
    <p:sldId id="294" r:id="rId7"/>
    <p:sldId id="378" r:id="rId8"/>
    <p:sldId id="281" r:id="rId9"/>
    <p:sldId id="282" r:id="rId10"/>
    <p:sldId id="283" r:id="rId11"/>
    <p:sldId id="298" r:id="rId12"/>
    <p:sldId id="379" r:id="rId13"/>
    <p:sldId id="296" r:id="rId14"/>
    <p:sldId id="376" r:id="rId15"/>
    <p:sldId id="380" r:id="rId16"/>
    <p:sldId id="381" r:id="rId17"/>
    <p:sldId id="299" r:id="rId18"/>
    <p:sldId id="286" r:id="rId19"/>
    <p:sldId id="285" r:id="rId20"/>
    <p:sldId id="287" r:id="rId21"/>
    <p:sldId id="392" r:id="rId22"/>
    <p:sldId id="365" r:id="rId23"/>
    <p:sldId id="435" r:id="rId24"/>
    <p:sldId id="438" r:id="rId25"/>
    <p:sldId id="439" r:id="rId26"/>
    <p:sldId id="440" r:id="rId27"/>
    <p:sldId id="441" r:id="rId28"/>
    <p:sldId id="442" r:id="rId29"/>
    <p:sldId id="436" r:id="rId30"/>
    <p:sldId id="437" r:id="rId31"/>
    <p:sldId id="367" r:id="rId32"/>
    <p:sldId id="364" r:id="rId33"/>
    <p:sldId id="363" r:id="rId34"/>
    <p:sldId id="277" r:id="rId35"/>
  </p:sldIdLst>
  <p:sldSz cx="12192000" cy="6858000"/>
  <p:notesSz cx="6858000" cy="9144000"/>
  <p:embeddedFontLst>
    <p:embeddedFont>
      <p:font typeface="Andika" panose="02000000000000000000" pitchFamily="2" charset="0"/>
      <p:regular r:id="rId36"/>
      <p:bold r:id="rId37"/>
      <p:italic r:id="rId38"/>
      <p:boldItalic r:id="rId39"/>
    </p:embeddedFont>
    <p:embeddedFont>
      <p:font typeface="Georgia" panose="02040502050405020303" pitchFamily="18" charset="0"/>
      <p:regular r:id="rId40"/>
      <p:bold r:id="rId41"/>
      <p:italic r:id="rId42"/>
      <p:boldItalic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8.fntdata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4-20T15:48:21.378" v="274" actId="20577"/>
      <pc:docMkLst>
        <pc:docMk/>
      </pc:docMkLst>
      <pc:sldChg chg="modSp mod">
        <pc:chgData name="Glen Jones" userId="e846aaca-4b24-4b13-b0d0-f2308e16b284" providerId="ADAL" clId="{ED47ACC3-9597-4D89-A1DC-43CF280EF274}" dt="2026-04-20T15:48:21.378" v="274" actId="20577"/>
        <pc:sldMkLst>
          <pc:docMk/>
          <pc:sldMk cId="26346991" sldId="283"/>
        </pc:sldMkLst>
        <pc:spChg chg="mod">
          <ac:chgData name="Glen Jones" userId="e846aaca-4b24-4b13-b0d0-f2308e16b284" providerId="ADAL" clId="{ED47ACC3-9597-4D89-A1DC-43CF280EF274}" dt="2026-04-20T15:48:21.378" v="274" actId="20577"/>
          <ac:spMkLst>
            <pc:docMk/>
            <pc:sldMk cId="26346991" sldId="283"/>
            <ac:spMk id="3" creationId="{FA79B487-2B39-D1FB-C619-7086E17203C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20/04/2026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20/04/2026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20/04/2026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20/04/2026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7C2B6670-BEF0-371A-A7EE-CA063FF980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53571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The girl’s shorts </a:t>
            </a:r>
            <a:r>
              <a:rPr lang="en-GB" sz="4400" dirty="0">
                <a:solidFill>
                  <a:schemeClr val="bg1"/>
                </a:solidFill>
              </a:rPr>
              <a:t>showed her midriff.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mid</a:t>
            </a:r>
            <a:r>
              <a:rPr lang="en-GB" sz="8000" dirty="0">
                <a:solidFill>
                  <a:schemeClr val="bg1"/>
                </a:solidFill>
              </a:rPr>
              <a:t>riff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6A996E-4C69-81F2-1AAC-E44B2FD36551}"/>
              </a:ext>
            </a:extLst>
          </p:cNvPr>
          <p:cNvSpPr txBox="1"/>
          <p:nvPr/>
        </p:nvSpPr>
        <p:spPr>
          <a:xfrm>
            <a:off x="4428565" y="4697202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79A8D7-C046-6594-7EA6-784AB97E573D}"/>
              </a:ext>
            </a:extLst>
          </p:cNvPr>
          <p:cNvSpPr txBox="1"/>
          <p:nvPr/>
        </p:nvSpPr>
        <p:spPr>
          <a:xfrm>
            <a:off x="4329953" y="4705322"/>
            <a:ext cx="6744537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The part of your body between your chest and your waist.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stomach, tummy, waist, belly.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522" y="1742353"/>
            <a:ext cx="3970447" cy="5115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0697591-4D53-5DA4-3E18-6D597F7ADB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553641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will meet in the park at midday.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148" y="1882871"/>
            <a:ext cx="5070687" cy="39979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mid</a:t>
            </a:r>
            <a:r>
              <a:rPr lang="en-GB" sz="8000" dirty="0">
                <a:solidFill>
                  <a:schemeClr val="bg1"/>
                </a:solidFill>
              </a:rPr>
              <a:t>day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A9CD6C-9C86-8C97-FDBE-4041C4C4DCDF}"/>
              </a:ext>
            </a:extLst>
          </p:cNvPr>
          <p:cNvSpPr txBox="1"/>
          <p:nvPr/>
        </p:nvSpPr>
        <p:spPr>
          <a:xfrm>
            <a:off x="4428565" y="4697202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4B12EA-A98C-7D84-E367-06BAEA942E1B}"/>
              </a:ext>
            </a:extLst>
          </p:cNvPr>
          <p:cNvSpPr txBox="1"/>
          <p:nvPr/>
        </p:nvSpPr>
        <p:spPr>
          <a:xfrm>
            <a:off x="4428564" y="4745116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At the middle of the day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Lunch/dinner time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856F29A1-709A-4230-EEDA-F7CB75E2D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D7B2B7-88C5-F41F-A0B7-37EFE33A43B4}"/>
              </a:ext>
            </a:extLst>
          </p:cNvPr>
          <p:cNvSpPr txBox="1"/>
          <p:nvPr/>
        </p:nvSpPr>
        <p:spPr>
          <a:xfrm>
            <a:off x="396715" y="1243579"/>
            <a:ext cx="11398568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became a bit of a malcontent when he realised they were out of his favourite space snacks.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Aimee felt maladroit when she accidentally spilled oil all over the spaceship’s control panel.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caught a strange malady that made him sneeze green sparkles after visiting the new planet.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malicious alien tried to trick Aimee and Emile into giving up their valuable space crystals.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0F22C0-5D45-8F19-0FDD-2E9536A09BE6}"/>
              </a:ext>
            </a:extLst>
          </p:cNvPr>
          <p:cNvSpPr txBox="1"/>
          <p:nvPr/>
        </p:nvSpPr>
        <p:spPr>
          <a:xfrm>
            <a:off x="1770289" y="268962"/>
            <a:ext cx="8651421" cy="783193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word family?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FD172B-E15A-89B2-4E33-4D106328E10B}"/>
              </a:ext>
            </a:extLst>
          </p:cNvPr>
          <p:cNvSpPr txBox="1"/>
          <p:nvPr/>
        </p:nvSpPr>
        <p:spPr>
          <a:xfrm>
            <a:off x="396715" y="1242894"/>
            <a:ext cx="11398568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became a bit of a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malcontent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when he realised they were out of his favourite space snacks.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Aimee felt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maladroit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when she accidentally spilled oil all over the spaceship’s control panel.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caught a strange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malady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that made him sneeze green sparkles after visiting the new planet.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malicious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alien tried to trick Aimee and Emile into giving up their valuable space crystals.</a:t>
            </a:r>
          </a:p>
        </p:txBody>
      </p:sp>
    </p:spTree>
    <p:extLst>
      <p:ext uri="{BB962C8B-B14F-4D97-AF65-F5344CB8AC3E}">
        <p14:creationId xmlns:p14="http://schemas.microsoft.com/office/powerpoint/2010/main" val="260195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9CD65A3F-5E60-5C0F-1A30-FF56E7A058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mal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501695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mal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ady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mal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icious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mal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function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mal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Mal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bad!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71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174" y="1034316"/>
            <a:ext cx="11338560" cy="4789367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164542" y="1245615"/>
            <a:ext cx="8365789" cy="50167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“malus”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unpleasant, hurtful, unkind or bad 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think of any famous characters with a name that starts with Mal?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291367" y="459199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235" y="1070021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7" y="4504006"/>
            <a:ext cx="2009452" cy="2553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44DC2-61DF-3C40-EF1C-49FCB14FDE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A2D49CD1-35E1-8078-51FD-6B1D225957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2CA20D-4AFA-8C9E-0F8E-53E0117F1A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58587"/>
            <a:ext cx="11338560" cy="6212541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EBC3F19-B00D-D181-2219-7E9A6D4594F3}"/>
              </a:ext>
            </a:extLst>
          </p:cNvPr>
          <p:cNvSpPr txBox="1"/>
          <p:nvPr/>
        </p:nvSpPr>
        <p:spPr>
          <a:xfrm>
            <a:off x="600891" y="629663"/>
            <a:ext cx="11338560" cy="563231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Maleficent: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Maleficent is a famous character from Disney's "Sleeping Beauty".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Maleficent is a powerful fairy who curses Princess Aurora.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Her name is derived from "mal-" and "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facere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" (to do), meaning "doing evil."</a:t>
            </a:r>
          </a:p>
        </p:txBody>
      </p:sp>
    </p:spTree>
    <p:extLst>
      <p:ext uri="{BB962C8B-B14F-4D97-AF65-F5344CB8AC3E}">
        <p14:creationId xmlns:p14="http://schemas.microsoft.com/office/powerpoint/2010/main" val="6442742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0026F6-53BB-1E21-A44F-64C9CC995B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74C4A75F-C9A7-AC36-D7E6-6C5EE61431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D5E58-DEB8-A59F-DD02-B29247F639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58587"/>
            <a:ext cx="11338560" cy="6212541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4038E0-7E17-3A66-0A1A-FE8E3CDCB437}"/>
              </a:ext>
            </a:extLst>
          </p:cNvPr>
          <p:cNvSpPr txBox="1"/>
          <p:nvPr/>
        </p:nvSpPr>
        <p:spPr>
          <a:xfrm>
            <a:off x="600891" y="862132"/>
            <a:ext cx="11338560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Maledictus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: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the "Fantastic Beasts" series, a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Maledictus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is a witch or wizard who carries a blood curse that eventually turns them into a beast permanently.</a:t>
            </a:r>
          </a:p>
        </p:txBody>
      </p:sp>
    </p:spTree>
    <p:extLst>
      <p:ext uri="{BB962C8B-B14F-4D97-AF65-F5344CB8AC3E}">
        <p14:creationId xmlns:p14="http://schemas.microsoft.com/office/powerpoint/2010/main" val="5965222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D813A7F-D076-A992-80E0-C4D389880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47295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is always malcontent.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641" y="1576081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68091" y="2558407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mal</a:t>
            </a:r>
            <a:r>
              <a:rPr lang="en-GB" sz="8000" dirty="0">
                <a:solidFill>
                  <a:schemeClr val="bg1"/>
                </a:solidFill>
              </a:rPr>
              <a:t>content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AB0A4-8860-968D-68B6-AC82620EED71}"/>
              </a:ext>
            </a:extLst>
          </p:cNvPr>
          <p:cNvSpPr txBox="1"/>
          <p:nvPr/>
        </p:nvSpPr>
        <p:spPr>
          <a:xfrm>
            <a:off x="4428565" y="4697202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A2FA6F-9FCE-07BD-CF65-F50A4F09B0E8}"/>
              </a:ext>
            </a:extLst>
          </p:cNvPr>
          <p:cNvSpPr txBox="1"/>
          <p:nvPr/>
        </p:nvSpPr>
        <p:spPr>
          <a:xfrm>
            <a:off x="4428565" y="4748947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person who is always unhappy or complaining.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complainer, grumbler, unhappy person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4BA17D36-751B-AF48-2785-092A01EBF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517782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issue was handled in a maladroit manner.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325" y="1941170"/>
            <a:ext cx="5070687" cy="39979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B36470B-E9F0-60A0-45F6-83CA10EA7B4B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mala</a:t>
            </a:r>
            <a:r>
              <a:rPr lang="en-GB" sz="8000" dirty="0">
                <a:solidFill>
                  <a:schemeClr val="bg1"/>
                </a:solidFill>
              </a:rPr>
              <a:t>droit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3EA82A8-2351-50FB-7011-1E3675814279}"/>
              </a:ext>
            </a:extLst>
          </p:cNvPr>
          <p:cNvSpPr txBox="1"/>
          <p:nvPr/>
        </p:nvSpPr>
        <p:spPr>
          <a:xfrm>
            <a:off x="4428565" y="4697202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7D58F0-24CF-9236-9123-F5B33B0DB64E}"/>
              </a:ext>
            </a:extLst>
          </p:cNvPr>
          <p:cNvSpPr txBox="1"/>
          <p:nvPr/>
        </p:nvSpPr>
        <p:spPr>
          <a:xfrm>
            <a:off x="4428564" y="4759713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Someone who is clumsy or not very good at doing something.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clumsy, awkward, unskilled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54348837-2D39-51BA-4A69-065F08A787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46399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was suffering from an undiagnosed malady.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301" y="1856125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F4C315-0ED0-0B8E-374E-A2D095070BDD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mal</a:t>
            </a:r>
            <a:r>
              <a:rPr lang="en-GB" sz="8000" dirty="0">
                <a:solidFill>
                  <a:schemeClr val="bg1"/>
                </a:solidFill>
              </a:rPr>
              <a:t>ady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DEA348-21E1-6F59-C5C8-C95EB97F6C73}"/>
              </a:ext>
            </a:extLst>
          </p:cNvPr>
          <p:cNvSpPr txBox="1"/>
          <p:nvPr/>
        </p:nvSpPr>
        <p:spPr>
          <a:xfrm>
            <a:off x="4428565" y="4697202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F871CF-BFBC-B410-CE1B-D7C434FD734C}"/>
              </a:ext>
            </a:extLst>
          </p:cNvPr>
          <p:cNvSpPr txBox="1"/>
          <p:nvPr/>
        </p:nvSpPr>
        <p:spPr>
          <a:xfrm>
            <a:off x="4428565" y="4697202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sickness or illness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illness, disease, sickness</a:t>
            </a:r>
          </a:p>
        </p:txBody>
      </p:sp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sign on a wall&#10;&#10;AI-generated content may be incorrect.">
            <a:extLst>
              <a:ext uri="{FF2B5EF4-FFF2-40B4-BE49-F238E27FC236}">
                <a16:creationId xmlns:a16="http://schemas.microsoft.com/office/drawing/2014/main" id="{53CE589C-A7E3-BBA4-D6B3-499B19E658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1945" y="1429469"/>
            <a:ext cx="4259726" cy="3178411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26DE869-CD47-2DDD-4DFC-B9DD7CAEF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  <p:pic>
        <p:nvPicPr>
          <p:cNvPr id="3" name="Picture 2" descr="A paper with black text on it&#10;&#10;AI-generated content may be incorrect.">
            <a:extLst>
              <a:ext uri="{FF2B5EF4-FFF2-40B4-BE49-F238E27FC236}">
                <a16:creationId xmlns:a16="http://schemas.microsoft.com/office/drawing/2014/main" id="{617636EF-A0FF-666E-3B70-31073B0D88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572" y="1429469"/>
            <a:ext cx="3270090" cy="4802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3071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2C8B241-1597-D2E4-0471-7EC1D019C6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428135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started the malicious rumours?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356" y="1938170"/>
            <a:ext cx="3896400" cy="50202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1ECB9E3-1EC1-66D4-58BA-66E0B4AAEC5E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mal</a:t>
            </a:r>
            <a:r>
              <a:rPr lang="en-GB" sz="8000" dirty="0">
                <a:solidFill>
                  <a:schemeClr val="bg1"/>
                </a:solidFill>
              </a:rPr>
              <a:t>icious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4D248F-232B-C316-9B6F-1F1F5EAD8954}"/>
              </a:ext>
            </a:extLst>
          </p:cNvPr>
          <p:cNvSpPr txBox="1"/>
          <p:nvPr/>
        </p:nvSpPr>
        <p:spPr>
          <a:xfrm>
            <a:off x="4428565" y="4697202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412AD2-81B4-4BD4-A741-A470E3220229}"/>
              </a:ext>
            </a:extLst>
          </p:cNvPr>
          <p:cNvSpPr txBox="1"/>
          <p:nvPr/>
        </p:nvSpPr>
        <p:spPr>
          <a:xfrm>
            <a:off x="4428564" y="4697202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Wanting to hurt others or do something mean on purpose.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 mean, harmful, wicked</a:t>
            </a:r>
          </a:p>
        </p:txBody>
      </p:sp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334974"/>
              </p:ext>
            </p:extLst>
          </p:nvPr>
        </p:nvGraphicFramePr>
        <p:xfrm>
          <a:off x="2758732" y="945714"/>
          <a:ext cx="7367587" cy="3549507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1503736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1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Mal</a:t>
                      </a:r>
                      <a:endParaRPr lang="en-GB" sz="1100" b="1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1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bad</a:t>
                      </a:r>
                      <a:endParaRPr lang="en-GB" sz="1100" b="1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content</a:t>
                      </a:r>
                      <a:endParaRPr lang="en-GB" sz="11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function</a:t>
                      </a:r>
                      <a:endParaRPr lang="en-GB" sz="11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adroit</a:t>
                      </a:r>
                      <a:endParaRPr lang="en-GB" sz="11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ady</a:t>
                      </a:r>
                      <a:endParaRPr lang="en-GB" sz="11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(noun)</a:t>
                      </a:r>
                      <a:endParaRPr lang="en-GB" sz="11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1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91067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function</a:t>
                      </a:r>
                      <a:endParaRPr lang="en-GB" sz="11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(verb)</a:t>
                      </a:r>
                      <a:endParaRPr lang="en-GB" sz="11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1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  <a:endParaRPr lang="en-GB" sz="11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  <a:endParaRPr lang="en-GB" sz="11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55586448"/>
                  </a:ext>
                </a:extLst>
              </a:tr>
              <a:tr h="113509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nourish 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icious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(adjective)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3200" y="161367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2436982" y="458344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Malcontent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2436980" y="576962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Malfunction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2436980" y="517653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Malcontents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5262943" y="459830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Maladroit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F6639606-2394-F0D2-83AA-0D4FFEA46ABF}"/>
              </a:ext>
            </a:extLst>
          </p:cNvPr>
          <p:cNvSpPr txBox="1">
            <a:spLocks/>
          </p:cNvSpPr>
          <p:nvPr/>
        </p:nvSpPr>
        <p:spPr>
          <a:xfrm>
            <a:off x="5262943" y="573058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Malfunctions  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5262943" y="515602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Malady  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94285533-EFAA-8B0D-16B7-9B9FE85D5546}"/>
              </a:ext>
            </a:extLst>
          </p:cNvPr>
          <p:cNvSpPr txBox="1">
            <a:spLocks/>
          </p:cNvSpPr>
          <p:nvPr/>
        </p:nvSpPr>
        <p:spPr>
          <a:xfrm>
            <a:off x="8105371" y="459877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Malfunctioned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F5423B19-6EFC-39FB-FDE4-50E882A373D6}"/>
              </a:ext>
            </a:extLst>
          </p:cNvPr>
          <p:cNvSpPr txBox="1">
            <a:spLocks/>
          </p:cNvSpPr>
          <p:nvPr/>
        </p:nvSpPr>
        <p:spPr>
          <a:xfrm>
            <a:off x="8105369" y="578495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Malicious</a:t>
            </a:r>
          </a:p>
        </p:txBody>
      </p:sp>
      <p:sp>
        <p:nvSpPr>
          <p:cNvPr id="23" name="rope">
            <a:extLst>
              <a:ext uri="{FF2B5EF4-FFF2-40B4-BE49-F238E27FC236}">
                <a16:creationId xmlns:a16="http://schemas.microsoft.com/office/drawing/2014/main" id="{5B538301-0FF8-0790-63C8-68AE7AB9E6C5}"/>
              </a:ext>
            </a:extLst>
          </p:cNvPr>
          <p:cNvSpPr txBox="1">
            <a:spLocks/>
          </p:cNvSpPr>
          <p:nvPr/>
        </p:nvSpPr>
        <p:spPr>
          <a:xfrm>
            <a:off x="8105369" y="519186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Malnourish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3815312" y="6323671"/>
            <a:ext cx="5254426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Any words missing?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adventure took an unexpected turn when they encountered a mallcontent alien named Zorgon, who harboured mallicious intentions.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882536" y="4363672"/>
            <a:ext cx="106901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By the time the sun reached its middday zenith, the once mallcontent Zorgon had transformed into a content companion. </a:t>
            </a:r>
          </a:p>
          <a:p>
            <a:pPr algn="ctr"/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5" y="2102456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adventure took an unexpected turn when they encountered a </a:t>
            </a:r>
            <a:r>
              <a:rPr lang="en-GB" sz="3600" u="sng" dirty="0">
                <a:solidFill>
                  <a:srgbClr val="FF0000"/>
                </a:solidFill>
              </a:rPr>
              <a:t>mal</a:t>
            </a:r>
            <a:r>
              <a:rPr lang="en-GB" sz="3600" dirty="0">
                <a:solidFill>
                  <a:schemeClr val="bg1"/>
                </a:solidFill>
              </a:rPr>
              <a:t>content alien named Zorgon, who harboured </a:t>
            </a:r>
            <a:r>
              <a:rPr lang="en-GB" sz="3600" u="sng" dirty="0">
                <a:solidFill>
                  <a:srgbClr val="FF0000"/>
                </a:solidFill>
              </a:rPr>
              <a:t>mal</a:t>
            </a:r>
            <a:r>
              <a:rPr lang="en-GB" sz="3600" dirty="0">
                <a:solidFill>
                  <a:schemeClr val="bg1"/>
                </a:solidFill>
              </a:rPr>
              <a:t>icious intentions.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50916" y="4351765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By the time the sun reached its </a:t>
            </a:r>
            <a:r>
              <a:rPr lang="en-GB" sz="3600" u="sng" dirty="0">
                <a:solidFill>
                  <a:srgbClr val="FF0000"/>
                </a:solidFill>
              </a:rPr>
              <a:t>mid</a:t>
            </a:r>
            <a:r>
              <a:rPr lang="en-GB" sz="3600" dirty="0">
                <a:solidFill>
                  <a:schemeClr val="bg1"/>
                </a:solidFill>
              </a:rPr>
              <a:t>day zenith, the once </a:t>
            </a:r>
            <a:r>
              <a:rPr lang="en-GB" sz="3600" u="sng" dirty="0">
                <a:solidFill>
                  <a:srgbClr val="FF0000"/>
                </a:solidFill>
              </a:rPr>
              <a:t>mal</a:t>
            </a:r>
            <a:r>
              <a:rPr lang="en-GB" sz="3600" dirty="0">
                <a:solidFill>
                  <a:schemeClr val="bg1"/>
                </a:solidFill>
              </a:rPr>
              <a:t>content Zorgon had transformed into a content companion. 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577F4A-B378-BCA5-92F0-CC9AD9DFBE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85411BA-5E26-A5F1-41B0-1B6FEC49A8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DB5213C-F4A4-1046-2500-1E0BA26430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6113778"/>
              </p:ext>
            </p:extLst>
          </p:nvPr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2A9BD92-357F-D687-87FD-33D2D24EAE24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A person who is always or often unhappy or angry.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0BD10A-4A83-93F7-7952-452E07BAE82B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malcontent</a:t>
            </a:r>
          </a:p>
        </p:txBody>
      </p:sp>
    </p:spTree>
    <p:extLst>
      <p:ext uri="{BB962C8B-B14F-4D97-AF65-F5344CB8AC3E}">
        <p14:creationId xmlns:p14="http://schemas.microsoft.com/office/powerpoint/2010/main" val="535020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9E5CF5-18D9-1953-86E3-581AA7E0BF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12160EF-CE86-255D-EF75-E1E7E44E73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11014F9-4471-29E8-6562-AED25B2796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048919"/>
              </p:ext>
            </p:extLst>
          </p:nvPr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7EBBE0F9-6AC0-CB7F-D219-30269008723E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To fail to function or work properly.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B48C1-0E26-73EE-AA82-E4CAAEB2F9B7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malfunction</a:t>
            </a:r>
          </a:p>
        </p:txBody>
      </p:sp>
    </p:spTree>
    <p:extLst>
      <p:ext uri="{BB962C8B-B14F-4D97-AF65-F5344CB8AC3E}">
        <p14:creationId xmlns:p14="http://schemas.microsoft.com/office/powerpoint/2010/main" val="55564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B1432F-6C71-DB46-D98C-FFF211316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5885D7F-ACA7-0103-DC28-2CAD1D3DEC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84C3F50-BC70-2059-D2EA-7FF4B98D43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2908420"/>
              </p:ext>
            </p:extLst>
          </p:nvPr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D84CE1D-BF22-FDD0-4F83-3FFE2EC7D130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The middle of the range.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7B1C119-3E60-795E-1DD9-3AF5192C1E41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midrange</a:t>
            </a:r>
          </a:p>
        </p:txBody>
      </p:sp>
    </p:spTree>
    <p:extLst>
      <p:ext uri="{BB962C8B-B14F-4D97-AF65-F5344CB8AC3E}">
        <p14:creationId xmlns:p14="http://schemas.microsoft.com/office/powerpoint/2010/main" val="57735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C4A2BC-8272-9EA9-6057-875CF89EBE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21F83BC-08C0-387E-0AE4-CE18A873DF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A244469-2AF2-CBAD-4695-E67D055FC9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991508"/>
              </p:ext>
            </p:extLst>
          </p:nvPr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9D6C0733-91AE-D4E8-B5F8-BB84989B026B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Equally distant from the ends or sides.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4C2FFC-BD55-64F0-DC4A-D590A8697F00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middle</a:t>
            </a:r>
          </a:p>
        </p:txBody>
      </p:sp>
    </p:spTree>
    <p:extLst>
      <p:ext uri="{BB962C8B-B14F-4D97-AF65-F5344CB8AC3E}">
        <p14:creationId xmlns:p14="http://schemas.microsoft.com/office/powerpoint/2010/main" val="3705002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57ECD2-69ED-7B56-D272-561D44E5BF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9B4BCC1-B2F8-FE21-C19E-FD95AC99D0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807F567-6B74-0666-7327-EA424F8C1D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974927"/>
              </p:ext>
            </p:extLst>
          </p:nvPr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1FBB311E-F7C7-3AAF-9CC1-69D5C010C02F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Having a desire to cause harm to another person.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3BB0F0-F1C4-E00E-99C1-2D096B30A359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malicious</a:t>
            </a:r>
          </a:p>
        </p:txBody>
      </p:sp>
    </p:spTree>
    <p:extLst>
      <p:ext uri="{BB962C8B-B14F-4D97-AF65-F5344CB8AC3E}">
        <p14:creationId xmlns:p14="http://schemas.microsoft.com/office/powerpoint/2010/main" val="222638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62A2F9-D815-C4D1-E9F4-53B4D8D13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AE116FA-BB04-E836-0869-FCD20448B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435C840-C3D0-009B-0D90-DB5B099E50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7616913"/>
              </p:ext>
            </p:extLst>
          </p:nvPr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ACD0567-5870-DAC2-FFDA-21681B3FD7F7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A disease or illness.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1B2453-BF03-B3F5-84C9-B81BFC0390CA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malady</a:t>
            </a:r>
          </a:p>
        </p:txBody>
      </p:sp>
    </p:spTree>
    <p:extLst>
      <p:ext uri="{BB962C8B-B14F-4D97-AF65-F5344CB8AC3E}">
        <p14:creationId xmlns:p14="http://schemas.microsoft.com/office/powerpoint/2010/main" val="1292241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D97840-A98A-9523-C93E-15B4E8225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42A6DF6-B945-3994-CF3D-FAF3272183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76CE6EF-FDE7-BC57-357D-EF4D0677137A}"/>
              </a:ext>
            </a:extLst>
          </p:cNvPr>
          <p:cNvGraphicFramePr>
            <a:graphicFrameLocks noGrp="1"/>
          </p:cNvGraphicFramePr>
          <p:nvPr/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50FAB43-3786-4A0D-6288-A4F4CCA5FE00}"/>
              </a:ext>
            </a:extLst>
          </p:cNvPr>
          <p:cNvSpPr txBox="1">
            <a:spLocks/>
          </p:cNvSpPr>
          <p:nvPr/>
        </p:nvSpPr>
        <p:spPr>
          <a:xfrm>
            <a:off x="586209" y="265483"/>
            <a:ext cx="11019582" cy="167089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What is the hidden word? </a:t>
            </a:r>
          </a:p>
        </p:txBody>
      </p:sp>
    </p:spTree>
    <p:extLst>
      <p:ext uri="{BB962C8B-B14F-4D97-AF65-F5344CB8AC3E}">
        <p14:creationId xmlns:p14="http://schemas.microsoft.com/office/powerpoint/2010/main" val="705599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94F141-A37C-E0EA-A2AD-7F366F9FBB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2AA5F5A-37A0-6AB1-080F-074461860C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5BE6339B-CB53-9186-34C0-A53C91DADB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7"/>
            <a:ext cx="9144000" cy="1981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families  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mid and mal.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7BA6F2-389F-361A-8E5E-5E1D1DE7F5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E4A71FA-F054-75B1-67F5-8AF46D7DEE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2CF2BEA-58C9-086A-799A-11AAC78E25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644016"/>
              </p:ext>
            </p:extLst>
          </p:nvPr>
        </p:nvGraphicFramePr>
        <p:xfrm>
          <a:off x="586209" y="2273747"/>
          <a:ext cx="11019582" cy="4318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97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227085848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599506226"/>
                    </a:ext>
                  </a:extLst>
                </a:gridCol>
                <a:gridCol w="579978">
                  <a:extLst>
                    <a:ext uri="{9D8B030D-6E8A-4147-A177-3AD203B41FA5}">
                      <a16:colId xmlns:a16="http://schemas.microsoft.com/office/drawing/2014/main" val="3435882239"/>
                    </a:ext>
                  </a:extLst>
                </a:gridCol>
              </a:tblGrid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1979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0259D3D-592E-CE62-DF44-A16A91E77ED7}"/>
              </a:ext>
            </a:extLst>
          </p:cNvPr>
          <p:cNvSpPr txBox="1">
            <a:spLocks/>
          </p:cNvSpPr>
          <p:nvPr/>
        </p:nvSpPr>
        <p:spPr>
          <a:xfrm>
            <a:off x="586209" y="265483"/>
            <a:ext cx="11019582" cy="167089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What is the hidden word? </a:t>
            </a:r>
          </a:p>
        </p:txBody>
      </p:sp>
    </p:spTree>
    <p:extLst>
      <p:ext uri="{BB962C8B-B14F-4D97-AF65-F5344CB8AC3E}">
        <p14:creationId xmlns:p14="http://schemas.microsoft.com/office/powerpoint/2010/main" val="166663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m____y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m_____t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m___le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m____ge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547938" cy="22814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middle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midrange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maladroitmalady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292770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569FD31-B7D4-22AB-BD08-62723ACEA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51307A-6263-6FAF-7A9A-B11837B4FA9B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alad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7A07A71-3696-8EF4-76E7-11E2A1090632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aladroi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6ACE639-65BF-5F8D-358A-DFE84DC181B8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idd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6A570F6-A9D9-7459-486E-BE018CEC49E5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40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idran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41E514-A001-98BD-E03D-C448568EFE03}"/>
              </a:ext>
            </a:extLst>
          </p:cNvPr>
          <p:cNvSpPr txBox="1"/>
          <p:nvPr/>
        </p:nvSpPr>
        <p:spPr>
          <a:xfrm>
            <a:off x="9425653" y="2394857"/>
            <a:ext cx="2547938" cy="22814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middle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midrange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maladroit malady</a:t>
            </a:r>
          </a:p>
        </p:txBody>
      </p:sp>
    </p:spTree>
    <p:extLst>
      <p:ext uri="{BB962C8B-B14F-4D97-AF65-F5344CB8AC3E}">
        <p14:creationId xmlns:p14="http://schemas.microsoft.com/office/powerpoint/2010/main" val="37565306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SY6T1BW4L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SY6T1BW4P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SY6T1BW4S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SY6T1BW4F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SY6T1BW4A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SY6T1BW4Sa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SY6T1BW4Fe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90D5F3F9-BB2D-3199-BE40-8EF58BDA51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2496F87-E248-1509-54DE-8457B0798650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04CE7C63-7A09-CE14-2692-2A39ACFA3FC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3563" y="2188375"/>
            <a:ext cx="3267562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middle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midrange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midriff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midday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4536" y="2096457"/>
            <a:ext cx="285851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5.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malcontent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maladroit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malady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malicious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malfunction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malnourished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3D0733D-4BF8-6C60-AD91-B77FAF45F8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41D1A1C1-1B06-DC16-1D4D-9081DD2191E8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38F3265-6628-6E1C-B731-4A19FAFFCC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23107-5ED4-F00C-4EBF-6FBBAA822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3725"/>
            <a:ext cx="10515600" cy="1325563"/>
          </a:xfrm>
          <a:prstGeom prst="roundRect">
            <a:avLst/>
          </a:prstGeom>
          <a:solidFill>
            <a:srgbClr val="EF8023"/>
          </a:solidFill>
        </p:spPr>
        <p:txBody>
          <a:bodyPr anchor="ctr">
            <a:no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ndika" panose="02000000000000000000" pitchFamily="2" charset="0"/>
              </a:rPr>
              <a:t>Does anyone remember what a </a:t>
            </a:r>
            <a:r>
              <a:rPr lang="en-US" sz="3600" b="1" u="sng" dirty="0">
                <a:solidFill>
                  <a:schemeClr val="bg1"/>
                </a:solidFill>
                <a:latin typeface="Andika" panose="02000000000000000000" pitchFamily="2" charset="0"/>
              </a:rPr>
              <a:t>word family</a:t>
            </a:r>
            <a:r>
              <a:rPr lang="en-US" sz="3600" b="1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US" sz="3600" dirty="0">
                <a:solidFill>
                  <a:schemeClr val="bg1"/>
                </a:solidFill>
                <a:latin typeface="Andika" panose="02000000000000000000" pitchFamily="2" charset="0"/>
              </a:rPr>
              <a:t>is?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16D9A5-36F7-F9B4-08A6-5E9C95F2AF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94255"/>
            <a:ext cx="10515600" cy="3439795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A word family is a group of words that share a common feature such as a  pattern or meaning that all come from a common word.</a:t>
            </a:r>
            <a:endParaRPr lang="en-US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074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856F29A1-709A-4230-EEDA-F7CB75E2D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D7B2B7-88C5-F41F-A0B7-37EFE33A43B4}"/>
              </a:ext>
            </a:extLst>
          </p:cNvPr>
          <p:cNvSpPr txBox="1"/>
          <p:nvPr/>
        </p:nvSpPr>
        <p:spPr>
          <a:xfrm>
            <a:off x="396716" y="1228256"/>
            <a:ext cx="11398568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stood in the middle of the alien forest, trying to figure out which way led back to the spaceship.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spaceship’s speed was set to midrange, so Emile and Aimee could enjoy the view of the planets without rushing.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Aimee’s sensors detected a small bruise on Emile’s midriff after their crash landing on the rocky planet.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By midday, Emile and Aimee were halfway through their journey across the desert planet.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0F22C0-5D45-8F19-0FDD-2E9536A09BE6}"/>
              </a:ext>
            </a:extLst>
          </p:cNvPr>
          <p:cNvSpPr txBox="1"/>
          <p:nvPr/>
        </p:nvSpPr>
        <p:spPr>
          <a:xfrm>
            <a:off x="2598057" y="268962"/>
            <a:ext cx="7911193" cy="783193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word family?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FD172B-E15A-89B2-4E33-4D106328E10B}"/>
              </a:ext>
            </a:extLst>
          </p:cNvPr>
          <p:cNvSpPr txBox="1"/>
          <p:nvPr/>
        </p:nvSpPr>
        <p:spPr>
          <a:xfrm>
            <a:off x="396716" y="1228256"/>
            <a:ext cx="11398568" cy="5346144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stood in the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middle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of the alien forest, trying to figure out which way led back to the spaceship.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spaceship’s speed was set to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midrange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so Emile and Aimee could enjoy the view of the planets without rushing.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Aimee’s sensors detected a small bruise on Emile’s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midriff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after their crash landing on the rocky planet.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By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midday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Emile and Aimee were halfway through their journey across the desert planet.</a:t>
            </a:r>
          </a:p>
        </p:txBody>
      </p:sp>
    </p:spTree>
    <p:extLst>
      <p:ext uri="{BB962C8B-B14F-4D97-AF65-F5344CB8AC3E}">
        <p14:creationId xmlns:p14="http://schemas.microsoft.com/office/powerpoint/2010/main" val="2239532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7DB6B369-6AF8-DCD2-5D1E-B49996B4CE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dle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range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Mid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middle!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/vexillology - (FIXED) Kalmar Union Flag">
            <a:extLst>
              <a:ext uri="{FF2B5EF4-FFF2-40B4-BE49-F238E27FC236}">
                <a16:creationId xmlns:a16="http://schemas.microsoft.com/office/drawing/2014/main" id="{70D8488A-4887-BB8B-837D-5D70880EBD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" b="949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FFF2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</a:rPr>
              <a:t>The word “</a:t>
            </a:r>
            <a:r>
              <a:rPr lang="en-GB" sz="4000" b="0" i="1" dirty="0">
                <a:solidFill>
                  <a:srgbClr val="555555"/>
                </a:solidFill>
                <a:effectLst/>
                <a:latin typeface="Georgia" panose="02040502050405020303" pitchFamily="18" charset="0"/>
              </a:rPr>
              <a:t>miðr</a:t>
            </a:r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</a:rPr>
              <a:t>” means </a:t>
            </a:r>
          </a:p>
          <a:p>
            <a:pPr algn="ctr"/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</a:rPr>
              <a:t>middle in Norse (viking). </a:t>
            </a:r>
          </a:p>
          <a:p>
            <a:pPr algn="ctr"/>
            <a:endParaRPr lang="en-GB" sz="4000" dirty="0">
              <a:solidFill>
                <a:srgbClr val="7030A0"/>
              </a:solidFill>
              <a:latin typeface="Andika" panose="02000000000000000000" pitchFamily="2" charset="0"/>
            </a:endParaRP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AB87992-90CD-89DD-9786-C053FEA813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5222" y="1833676"/>
            <a:ext cx="2637535" cy="33982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663991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36495"/>
            <a:ext cx="10859589" cy="576120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rug was red in the middle and blue at the edges.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061730" y="2767279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mid</a:t>
            </a:r>
            <a:r>
              <a:rPr lang="en-GB" sz="8000" dirty="0">
                <a:solidFill>
                  <a:schemeClr val="bg1"/>
                </a:solidFill>
              </a:rPr>
              <a:t>dle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884" y="2051410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649887-31AE-DE44-A467-D6E29E6B7A30}"/>
              </a:ext>
            </a:extLst>
          </p:cNvPr>
          <p:cNvSpPr txBox="1"/>
          <p:nvPr/>
        </p:nvSpPr>
        <p:spPr>
          <a:xfrm>
            <a:off x="4428565" y="4697202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04969D-3856-CB77-36CC-71A7718D70E4}"/>
              </a:ext>
            </a:extLst>
          </p:cNvPr>
          <p:cNvSpPr txBox="1"/>
          <p:nvPr/>
        </p:nvSpPr>
        <p:spPr>
          <a:xfrm>
            <a:off x="4428565" y="4697202"/>
            <a:ext cx="6645925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The part that is between the beginning and the end.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centre, halfway, in-between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6C1F7E65-C5EB-CC94-47F3-D3BAC617AA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45502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price was midrange.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mid</a:t>
            </a:r>
            <a:r>
              <a:rPr lang="en-GB" sz="8000" dirty="0">
                <a:solidFill>
                  <a:schemeClr val="bg1"/>
                </a:solidFill>
              </a:rPr>
              <a:t>range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5EBABD-34A5-0D9D-FE73-13E202C78591}"/>
              </a:ext>
            </a:extLst>
          </p:cNvPr>
          <p:cNvSpPr txBox="1"/>
          <p:nvPr/>
        </p:nvSpPr>
        <p:spPr>
          <a:xfrm>
            <a:off x="4428565" y="4697202"/>
            <a:ext cx="6645925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2AE6C5-B8E4-5B19-EE33-E69A44EFAF91}"/>
              </a:ext>
            </a:extLst>
          </p:cNvPr>
          <p:cNvSpPr txBox="1"/>
          <p:nvPr/>
        </p:nvSpPr>
        <p:spPr>
          <a:xfrm>
            <a:off x="3550024" y="4741696"/>
            <a:ext cx="7524466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Something that is in the middle or average compared to other things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average, medium, middle-level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1717</Words>
  <Application>Microsoft Office PowerPoint</Application>
  <PresentationFormat>Widescreen</PresentationFormat>
  <Paragraphs>615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Georgia</vt:lpstr>
      <vt:lpstr>Arial</vt:lpstr>
      <vt:lpstr>Andika</vt:lpstr>
      <vt:lpstr>Aptos</vt:lpstr>
      <vt:lpstr>Office Theme</vt:lpstr>
      <vt:lpstr> How to Use this PowerPoint</vt:lpstr>
      <vt:lpstr>Scrambler has been scrambling!</vt:lpstr>
      <vt:lpstr>The word families   mid and mal.</vt:lpstr>
      <vt:lpstr>Does anyone remember what a word family is?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45</cp:revision>
  <dcterms:created xsi:type="dcterms:W3CDTF">2022-05-31T09:42:07Z</dcterms:created>
  <dcterms:modified xsi:type="dcterms:W3CDTF">2026-04-20T15:48:23Z</dcterms:modified>
</cp:coreProperties>
</file>