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84" r:id="rId2"/>
    <p:sldId id="296" r:id="rId3"/>
    <p:sldId id="374" r:id="rId4"/>
    <p:sldId id="300" r:id="rId5"/>
    <p:sldId id="383" r:id="rId6"/>
    <p:sldId id="274" r:id="rId7"/>
    <p:sldId id="269" r:id="rId8"/>
    <p:sldId id="360" r:id="rId9"/>
    <p:sldId id="281" r:id="rId10"/>
    <p:sldId id="282" r:id="rId11"/>
    <p:sldId id="283" r:id="rId12"/>
    <p:sldId id="286" r:id="rId13"/>
    <p:sldId id="285" r:id="rId14"/>
    <p:sldId id="301" r:id="rId15"/>
    <p:sldId id="302" r:id="rId16"/>
    <p:sldId id="303" r:id="rId17"/>
    <p:sldId id="304" r:id="rId18"/>
    <p:sldId id="305" r:id="rId19"/>
    <p:sldId id="306" r:id="rId20"/>
    <p:sldId id="365" r:id="rId21"/>
    <p:sldId id="361" r:id="rId22"/>
    <p:sldId id="363" r:id="rId23"/>
    <p:sldId id="364" r:id="rId24"/>
    <p:sldId id="270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E02075-ED3C-49F3-AE86-BC76A774F295}" v="2" dt="2025-12-08T15:43:43.3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73" autoAdjust="0"/>
  </p:normalViewPr>
  <p:slideViewPr>
    <p:cSldViewPr snapToGrid="0">
      <p:cViewPr varScale="1">
        <p:scale>
          <a:sx n="101" d="100"/>
          <a:sy n="101" d="100"/>
        </p:scale>
        <p:origin x="157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43:43.338" v="2"/>
      <pc:docMkLst>
        <pc:docMk/>
      </pc:docMkLst>
      <pc:sldChg chg="addSp modSp modAnim">
        <pc:chgData name="Glen Jones" userId="e846aaca-4b24-4b13-b0d0-f2308e16b284" providerId="ADAL" clId="{ED47ACC3-9597-4D89-A1DC-43CF280EF274}" dt="2025-12-08T15:43:43.338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3:43.338" v="2"/>
          <ac:spMkLst>
            <pc:docMk/>
            <pc:sldMk cId="0" sldId="270"/>
            <ac:spMk id="2" creationId="{6F5488D3-DD5F-7BC2-376F-1FB38E031855}"/>
          </ac:spMkLst>
        </pc:spChg>
      </pc:sldChg>
      <pc:sldChg chg="del">
        <pc:chgData name="Glen Jones" userId="e846aaca-4b24-4b13-b0d0-f2308e16b284" providerId="ADAL" clId="{ED47ACC3-9597-4D89-A1DC-43CF280EF274}" dt="2025-12-08T15:42:38.010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42:36.754" v="0"/>
        <pc:sldMkLst>
          <pc:docMk/>
          <pc:sldMk cId="1360165301" sldId="38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723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844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273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have the physical items and show tinsel for an el word.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355FF-7787-734A-9271-E9D36DBC0E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484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5.wdp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17" Type="http://schemas.microsoft.com/office/2007/relationships/hdphoto" Target="../media/hdphoto7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3.wdp"/><Relationship Id="rId1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microsoft.com/office/2007/relationships/hdphoto" Target="../media/hdphoto5.wdp"/><Relationship Id="rId12" Type="http://schemas.openxmlformats.org/officeDocument/2006/relationships/image" Target="../media/image7.png"/><Relationship Id="rId17" Type="http://schemas.microsoft.com/office/2007/relationships/hdphoto" Target="../media/hdphoto4.wdp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microsoft.com/office/2007/relationships/hdphoto" Target="../media/hdphoto2.wdp"/><Relationship Id="rId5" Type="http://schemas.microsoft.com/office/2007/relationships/hdphoto" Target="../media/hdphoto1.wdp"/><Relationship Id="rId15" Type="http://schemas.microsoft.com/office/2007/relationships/hdphoto" Target="../media/hdphoto7.wdp"/><Relationship Id="rId10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microsoft.com/office/2007/relationships/hdphoto" Target="../media/hdphoto6.wdp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136016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49AEC7A2-B2CF-CC03-CF90-A1896AB67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found a fossil on the beach.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foss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221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8C4635E-D121-5B61-468F-573B503D61B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nostril is blocked.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nostr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899" y="2089004"/>
            <a:ext cx="2782985" cy="358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DBC52A8-7DC2-3281-C739-FDDCAB4E0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should be civil to one another.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civ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715" y="1931124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B329575-9990-9938-2CEA-7B7A942E7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ate a lentil curry last night.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lent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0893" y="2033250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DD1B55F-F75F-593F-EF4E-8497973130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44564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teacher doesn't have a favourite pupil.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7094" y="2860331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pup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545" y="174253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99348D97-60F9-A6E7-9DEF-D22F03782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birthday is in April.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0206" y="2558407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Apr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056" y="2089004"/>
            <a:ext cx="2782985" cy="35856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D9B724-CF90-6779-12B4-5C61B7F8EACC}"/>
              </a:ext>
            </a:extLst>
          </p:cNvPr>
          <p:cNvSpPr txBox="1"/>
          <p:nvPr/>
        </p:nvSpPr>
        <p:spPr>
          <a:xfrm>
            <a:off x="5175848" y="4669778"/>
            <a:ext cx="3050218" cy="71508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Why does April start with a capital “A”?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1A60766-245C-C46D-C3A8-635B6EFFBE1F}"/>
              </a:ext>
            </a:extLst>
          </p:cNvPr>
          <p:cNvCxnSpPr>
            <a:cxnSpLocks/>
          </p:cNvCxnSpPr>
          <p:nvPr/>
        </p:nvCxnSpPr>
        <p:spPr>
          <a:xfrm flipH="1" flipV="1">
            <a:off x="6417688" y="3623094"/>
            <a:ext cx="60385" cy="945132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BF3F506-95FF-9970-56DF-02B6DD7D7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evil.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357588" y="3136376"/>
            <a:ext cx="32663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ev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303" y="1649870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7D623DC-ECF1-0668-D3AE-D6FB222E8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Some people believe in the devil.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6766" y="2558407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dev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452" y="1832760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331C24F-FB4A-C5EC-D77C-DEE21060DC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Emile in peril on his journey?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per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3E01CFF-380C-C6EB-375A-5C36F1C19C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1647" y="2025093"/>
            <a:ext cx="2882191" cy="371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9419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C4418EF1-9ECA-ACE7-B0F2-072BFCEEB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is a tranquil beach.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tranqu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30BFDFD-EED7-906B-EB5B-754075A9B1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9568" y="1743299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4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3290E89-5812-4670-964A-735F5CD5F36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4ED7EE-8478-2E3B-7F2C-B6F4C0F3E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-14288"/>
            <a:ext cx="12192000" cy="1325563"/>
          </a:xfrm>
        </p:spPr>
        <p:txBody>
          <a:bodyPr/>
          <a:lstStyle/>
          <a:p>
            <a:pPr algn="ctr"/>
            <a:r>
              <a:rPr lang="en-US" dirty="0">
                <a:latin typeface="Andika" panose="02000000000000000000" pitchFamily="2" charset="0"/>
              </a:rPr>
              <a:t>Can you name the items?</a:t>
            </a:r>
          </a:p>
        </p:txBody>
      </p:sp>
      <p:pic>
        <p:nvPicPr>
          <p:cNvPr id="7" name="Picture 6" descr="A red apple with green leaves&#10;&#10;Description automatically generated">
            <a:extLst>
              <a:ext uri="{FF2B5EF4-FFF2-40B4-BE49-F238E27FC236}">
                <a16:creationId xmlns:a16="http://schemas.microsoft.com/office/drawing/2014/main" id="{2B1F5CBC-B44B-FB7E-18D0-CFFA33C27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994" y="1281274"/>
            <a:ext cx="1683417" cy="1627303"/>
          </a:xfrm>
          <a:prstGeom prst="rect">
            <a:avLst/>
          </a:prstGeom>
        </p:spPr>
      </p:pic>
      <p:pic>
        <p:nvPicPr>
          <p:cNvPr id="17" name="Picture 16" descr="A yellow pencil with black stripes&#10;&#10;Description automatically generated">
            <a:extLst>
              <a:ext uri="{FF2B5EF4-FFF2-40B4-BE49-F238E27FC236}">
                <a16:creationId xmlns:a16="http://schemas.microsoft.com/office/drawing/2014/main" id="{AD546FBD-FF1C-3CE8-89D3-78E84351A8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418" y="2248315"/>
            <a:ext cx="1421823" cy="1320523"/>
          </a:xfrm>
          <a:prstGeom prst="rect">
            <a:avLst/>
          </a:prstGeom>
        </p:spPr>
      </p:pic>
      <p:pic>
        <p:nvPicPr>
          <p:cNvPr id="23" name="Picture 22" descr="A close-up of a table&#10;&#10;Description automatically generated">
            <a:extLst>
              <a:ext uri="{FF2B5EF4-FFF2-40B4-BE49-F238E27FC236}">
                <a16:creationId xmlns:a16="http://schemas.microsoft.com/office/drawing/2014/main" id="{C6204908-5B15-D979-BF6D-EBE6D61EBED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802" b="92080" l="5814" r="93895">
                        <a14:foregroundMark x1="5988" y1="38085" x2="5814" y2="51171"/>
                        <a14:foregroundMark x1="20116" y1="18802" x2="73488" y2="20592"/>
                        <a14:foregroundMark x1="92384" y1="36295" x2="92849" y2="48347"/>
                        <a14:foregroundMark x1="89360" y1="45799" x2="76395" y2="40840"/>
                        <a14:foregroundMark x1="76395" y1="40840" x2="77209" y2="39118"/>
                        <a14:foregroundMark x1="82849" y1="53788" x2="82849" y2="46832"/>
                        <a14:foregroundMark x1="93895" y1="55028" x2="93023" y2="92080"/>
                      </a14:backgroundRemoval>
                    </a14:imgEffect>
                  </a14:imgLayer>
                </a14:imgProps>
              </a:ext>
            </a:extLst>
          </a:blip>
          <a:srcRect t="12572" r="1540"/>
          <a:stretch/>
        </p:blipFill>
        <p:spPr>
          <a:xfrm>
            <a:off x="191011" y="3789926"/>
            <a:ext cx="4066663" cy="3048363"/>
          </a:xfrm>
          <a:prstGeom prst="rect">
            <a:avLst/>
          </a:prstGeom>
        </p:spPr>
      </p:pic>
      <p:pic>
        <p:nvPicPr>
          <p:cNvPr id="26" name="Picture 25" descr="A gold medal with red white and blue ribbons&#10;&#10;Description automatically generated">
            <a:extLst>
              <a:ext uri="{FF2B5EF4-FFF2-40B4-BE49-F238E27FC236}">
                <a16:creationId xmlns:a16="http://schemas.microsoft.com/office/drawing/2014/main" id="{A0E6CFFD-06B5-0509-79F0-ECAC9B01C6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338" b="92574" l="9935" r="89984">
                        <a14:foregroundMark x1="50570" y1="92574" x2="50570" y2="92574"/>
                        <a14:foregroundMark x1="77687" y1="7810" x2="77687" y2="7810"/>
                        <a14:foregroundMark x1="66368" y1="6850" x2="66368" y2="6850"/>
                        <a14:foregroundMark x1="49349" y1="38540" x2="39088" y2="10691"/>
                        <a14:foregroundMark x1="39088" y1="10691" x2="34853" y2="6338"/>
                        <a14:foregroundMark x1="62541" y1="35595" x2="71417" y2="7554"/>
                        <a14:foregroundMark x1="71417" y1="7554" x2="70114" y2="68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9483" y="4018000"/>
            <a:ext cx="1421823" cy="1808540"/>
          </a:xfrm>
          <a:prstGeom prst="rect">
            <a:avLst/>
          </a:prstGeom>
        </p:spPr>
      </p:pic>
      <p:pic>
        <p:nvPicPr>
          <p:cNvPr id="3" name="Picture 2" descr="A colorful beach ball with white background&#10;&#10;Description automatically generated">
            <a:extLst>
              <a:ext uri="{FF2B5EF4-FFF2-40B4-BE49-F238E27FC236}">
                <a16:creationId xmlns:a16="http://schemas.microsoft.com/office/drawing/2014/main" id="{5FEEB34A-53C8-D6D4-4B28-56ABBBE24D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420" y="1597769"/>
            <a:ext cx="1901583" cy="1894815"/>
          </a:xfrm>
          <a:prstGeom prst="rect">
            <a:avLst/>
          </a:prstGeom>
        </p:spPr>
      </p:pic>
      <p:pic>
        <p:nvPicPr>
          <p:cNvPr id="5" name="Picture 4" descr="A camel with a blanket on its back&#10;&#10;Description automatically generated">
            <a:extLst>
              <a:ext uri="{FF2B5EF4-FFF2-40B4-BE49-F238E27FC236}">
                <a16:creationId xmlns:a16="http://schemas.microsoft.com/office/drawing/2014/main" id="{7C038B47-E6CE-9A64-A568-A1C3A802245F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803" b="87606" l="3653" r="93379">
                        <a14:foregroundMark x1="6906" y1="25030" x2="9361" y2="29565"/>
                        <a14:foregroundMark x1="3824" y1="25695" x2="3824" y2="25695"/>
                        <a14:foregroundMark x1="57877" y1="18863" x2="57877" y2="18863"/>
                        <a14:foregroundMark x1="57877" y1="85852" x2="57877" y2="85852"/>
                        <a14:foregroundMark x1="57420" y1="87485" x2="57420" y2="87485"/>
                        <a14:foregroundMark x1="90582" y1="81620" x2="90582" y2="81620"/>
                        <a14:foregroundMark x1="93379" y1="86155" x2="93379" y2="86155"/>
                        <a14:foregroundMark x1="26256" y1="87485" x2="26256" y2="87485"/>
                        <a14:foregroundMark x1="73231" y1="87606" x2="73231" y2="87606"/>
                      </a14:backgroundRemoval>
                    </a14:imgEffect>
                  </a14:imgLayer>
                </a14:imgProps>
              </a:ext>
            </a:extLst>
          </a:blip>
          <a:srcRect l="2236" t="12137" r="4032" b="10933"/>
          <a:stretch/>
        </p:blipFill>
        <p:spPr>
          <a:xfrm>
            <a:off x="8408894" y="3906974"/>
            <a:ext cx="3783106" cy="2931316"/>
          </a:xfrm>
          <a:prstGeom prst="rect">
            <a:avLst/>
          </a:prstGeom>
        </p:spPr>
      </p:pic>
      <p:pic>
        <p:nvPicPr>
          <p:cNvPr id="6" name="Picture 5" descr="A bowl with blue and orange flowers&#10;&#10;Description automatically generated">
            <a:extLst>
              <a:ext uri="{FF2B5EF4-FFF2-40B4-BE49-F238E27FC236}">
                <a16:creationId xmlns:a16="http://schemas.microsoft.com/office/drawing/2014/main" id="{73581C84-AAD1-E09F-486C-B06E17AAC0C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954" b="89931" l="7688" r="89952">
                        <a14:foregroundMark x1="7688" y1="24142" x2="26574" y2="64073"/>
                        <a14:foregroundMark x1="26574" y1="64073" x2="59625" y2="68078"/>
                        <a14:foregroundMark x1="59625" y1="68078" x2="81598" y2="42220"/>
                        <a14:foregroundMark x1="81598" y1="42220" x2="83354" y2="36957"/>
                        <a14:foregroundMark x1="20460" y1="43021" x2="61985" y2="43478"/>
                        <a14:foregroundMark x1="61985" y1="43478" x2="47094" y2="78604"/>
                        <a14:foregroundMark x1="47094" y1="78604" x2="23245" y2="46110"/>
                        <a14:foregroundMark x1="23245" y1="46110" x2="20036" y2="47483"/>
                        <a14:foregroundMark x1="75000" y1="70023" x2="71429" y2="59497"/>
                        <a14:foregroundMark x1="42373" y1="88902" x2="56295" y2="881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506" y="2248315"/>
            <a:ext cx="2252283" cy="119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41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In the middle of the clearing, there was an ancient pencal-shaped fossel.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23455" y="443416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Suddenly, a mischievous evel creature, known as the devel, appeared from behind a tree.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6" y="210603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In the middle of the clearing, there was an ancient penc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l-shaped foss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573580" y="443416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Suddenly, a mischievous ev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l creature, known as the dev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l, appeared from behind a tree.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__nc__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__t__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__ss__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p_p__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pencil </a:t>
            </a:r>
          </a:p>
          <a:p>
            <a:pPr algn="ctr"/>
            <a:r>
              <a:rPr lang="en-GB" sz="4400" dirty="0"/>
              <a:t>fossil </a:t>
            </a:r>
          </a:p>
          <a:p>
            <a:pPr algn="ctr"/>
            <a:r>
              <a:rPr lang="en-GB" sz="4400" dirty="0"/>
              <a:t>nostril </a:t>
            </a:r>
          </a:p>
          <a:p>
            <a:pPr algn="ctr"/>
            <a:r>
              <a:rPr lang="en-GB" sz="4400" dirty="0"/>
              <a:t>pupil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il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pencil </a:t>
            </a:r>
          </a:p>
          <a:p>
            <a:pPr algn="ctr"/>
            <a:r>
              <a:rPr lang="en-GB" sz="4400" dirty="0"/>
              <a:t>fossil </a:t>
            </a:r>
          </a:p>
          <a:p>
            <a:pPr algn="ctr"/>
            <a:r>
              <a:rPr lang="en-GB" sz="4400" dirty="0"/>
              <a:t>nostril </a:t>
            </a:r>
          </a:p>
          <a:p>
            <a:pPr algn="ctr"/>
            <a:r>
              <a:rPr lang="en-GB" sz="4400" dirty="0"/>
              <a:t>pupil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8AAA7FDD-8F25-592F-6037-BF8BA60470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8219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5876991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SY2T1BW4Fe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2AC0A8A-41F1-4A6A-520D-CCDFA02FC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1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7560DC1-D62A-74A9-B619-12F6D03ADFDF}"/>
              </a:ext>
            </a:extLst>
          </p:cNvPr>
          <p:cNvSpPr/>
          <p:nvPr/>
        </p:nvSpPr>
        <p:spPr>
          <a:xfrm>
            <a:off x="2094496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3A1B040E-B598-C1F8-88AA-08A8CECF20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2671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pencil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fossil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nostril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civil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lentil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pupil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</a:t>
            </a: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April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evil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devil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peril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tranquil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0E889D-5697-6ECF-FC62-6E367CEA53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47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F5488D3-DD5F-7BC2-376F-1FB38E03185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8BB41A5-7DEF-0750-BE54-8BEE1754784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Picture 6" descr="A red apple with green leaves&#10;&#10;Description automatically generated">
            <a:extLst>
              <a:ext uri="{FF2B5EF4-FFF2-40B4-BE49-F238E27FC236}">
                <a16:creationId xmlns:a16="http://schemas.microsoft.com/office/drawing/2014/main" id="{2B1F5CBC-B44B-FB7E-18D0-CFFA33C27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994" y="1281274"/>
            <a:ext cx="1683417" cy="1627303"/>
          </a:xfrm>
          <a:prstGeom prst="rect">
            <a:avLst/>
          </a:prstGeom>
        </p:spPr>
      </p:pic>
      <p:pic>
        <p:nvPicPr>
          <p:cNvPr id="13" name="Picture 12" descr="A colorful beach ball with white background&#10;&#10;Description automatically generated">
            <a:extLst>
              <a:ext uri="{FF2B5EF4-FFF2-40B4-BE49-F238E27FC236}">
                <a16:creationId xmlns:a16="http://schemas.microsoft.com/office/drawing/2014/main" id="{967158EB-3019-9A13-7807-D74EE57015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5420" y="1597769"/>
            <a:ext cx="1901583" cy="1894815"/>
          </a:xfrm>
          <a:prstGeom prst="rect">
            <a:avLst/>
          </a:prstGeom>
        </p:spPr>
      </p:pic>
      <p:pic>
        <p:nvPicPr>
          <p:cNvPr id="15" name="Picture 14" descr="A camel with a blanket on its back&#10;&#10;Description automatically generated">
            <a:extLst>
              <a:ext uri="{FF2B5EF4-FFF2-40B4-BE49-F238E27FC236}">
                <a16:creationId xmlns:a16="http://schemas.microsoft.com/office/drawing/2014/main" id="{26171AF5-02C3-DE13-55FD-31A7B6BD3AD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803" b="87606" l="3653" r="93379">
                        <a14:foregroundMark x1="6906" y1="25030" x2="9361" y2="29565"/>
                        <a14:foregroundMark x1="3824" y1="25695" x2="3824" y2="25695"/>
                        <a14:foregroundMark x1="57877" y1="18863" x2="57877" y2="18863"/>
                        <a14:foregroundMark x1="57877" y1="85852" x2="57877" y2="85852"/>
                        <a14:foregroundMark x1="57420" y1="87485" x2="57420" y2="87485"/>
                        <a14:foregroundMark x1="90582" y1="81620" x2="90582" y2="81620"/>
                        <a14:foregroundMark x1="93379" y1="86155" x2="93379" y2="86155"/>
                        <a14:foregroundMark x1="26256" y1="87485" x2="26256" y2="87485"/>
                        <a14:foregroundMark x1="73231" y1="87606" x2="73231" y2="87606"/>
                      </a14:backgroundRemoval>
                    </a14:imgEffect>
                  </a14:imgLayer>
                </a14:imgProps>
              </a:ext>
            </a:extLst>
          </a:blip>
          <a:srcRect l="2236" t="12137" r="4032" b="10933"/>
          <a:stretch/>
        </p:blipFill>
        <p:spPr>
          <a:xfrm>
            <a:off x="8408894" y="3906974"/>
            <a:ext cx="3783106" cy="2931316"/>
          </a:xfrm>
          <a:prstGeom prst="rect">
            <a:avLst/>
          </a:prstGeom>
        </p:spPr>
      </p:pic>
      <p:pic>
        <p:nvPicPr>
          <p:cNvPr id="17" name="Picture 16" descr="A yellow pencil with black stripes&#10;&#10;Description automatically generated">
            <a:extLst>
              <a:ext uri="{FF2B5EF4-FFF2-40B4-BE49-F238E27FC236}">
                <a16:creationId xmlns:a16="http://schemas.microsoft.com/office/drawing/2014/main" id="{AD546FBD-FF1C-3CE8-89D3-78E84351A8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418" y="2248315"/>
            <a:ext cx="1421823" cy="1320523"/>
          </a:xfrm>
          <a:prstGeom prst="rect">
            <a:avLst/>
          </a:prstGeom>
        </p:spPr>
      </p:pic>
      <p:pic>
        <p:nvPicPr>
          <p:cNvPr id="23" name="Picture 22" descr="A close-up of a table&#10;&#10;Description automatically generated">
            <a:extLst>
              <a:ext uri="{FF2B5EF4-FFF2-40B4-BE49-F238E27FC236}">
                <a16:creationId xmlns:a16="http://schemas.microsoft.com/office/drawing/2014/main" id="{C6204908-5B15-D979-BF6D-EBE6D61EBED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802" b="92080" l="5814" r="93895">
                        <a14:foregroundMark x1="5988" y1="38085" x2="5814" y2="51171"/>
                        <a14:foregroundMark x1="20116" y1="18802" x2="73488" y2="20592"/>
                        <a14:foregroundMark x1="92384" y1="36295" x2="92849" y2="48347"/>
                        <a14:foregroundMark x1="89360" y1="45799" x2="76395" y2="40840"/>
                        <a14:foregroundMark x1="76395" y1="40840" x2="77209" y2="39118"/>
                        <a14:foregroundMark x1="82849" y1="53788" x2="82849" y2="46832"/>
                        <a14:foregroundMark x1="93895" y1="55028" x2="93023" y2="92080"/>
                      </a14:backgroundRemoval>
                    </a14:imgEffect>
                  </a14:imgLayer>
                </a14:imgProps>
              </a:ext>
            </a:extLst>
          </a:blip>
          <a:srcRect t="12572" r="1540"/>
          <a:stretch/>
        </p:blipFill>
        <p:spPr>
          <a:xfrm>
            <a:off x="191011" y="3789926"/>
            <a:ext cx="4066663" cy="3048363"/>
          </a:xfrm>
          <a:prstGeom prst="rect">
            <a:avLst/>
          </a:prstGeom>
        </p:spPr>
      </p:pic>
      <p:pic>
        <p:nvPicPr>
          <p:cNvPr id="25" name="Picture 24" descr="A bowl with blue and orange flowers&#10;&#10;Description automatically generated">
            <a:extLst>
              <a:ext uri="{FF2B5EF4-FFF2-40B4-BE49-F238E27FC236}">
                <a16:creationId xmlns:a16="http://schemas.microsoft.com/office/drawing/2014/main" id="{7E33B941-3B9D-EF8E-6A1A-3298968A90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54" b="89931" l="7688" r="89952">
                        <a14:foregroundMark x1="7688" y1="24142" x2="26574" y2="64073"/>
                        <a14:foregroundMark x1="26574" y1="64073" x2="59625" y2="68078"/>
                        <a14:foregroundMark x1="59625" y1="68078" x2="81598" y2="42220"/>
                        <a14:foregroundMark x1="81598" y1="42220" x2="83354" y2="36957"/>
                        <a14:foregroundMark x1="20460" y1="43021" x2="61985" y2="43478"/>
                        <a14:foregroundMark x1="61985" y1="43478" x2="47094" y2="78604"/>
                        <a14:foregroundMark x1="47094" y1="78604" x2="23245" y2="46110"/>
                        <a14:foregroundMark x1="23245" y1="46110" x2="20036" y2="47483"/>
                        <a14:foregroundMark x1="75000" y1="70023" x2="71429" y2="59497"/>
                        <a14:foregroundMark x1="42373" y1="88902" x2="56295" y2="881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506" y="2248315"/>
            <a:ext cx="2252283" cy="1191584"/>
          </a:xfrm>
          <a:prstGeom prst="rect">
            <a:avLst/>
          </a:prstGeom>
        </p:spPr>
      </p:pic>
      <p:pic>
        <p:nvPicPr>
          <p:cNvPr id="26" name="Picture 25" descr="A gold medal with red white and blue ribbons&#10;&#10;Description automatically generated">
            <a:extLst>
              <a:ext uri="{FF2B5EF4-FFF2-40B4-BE49-F238E27FC236}">
                <a16:creationId xmlns:a16="http://schemas.microsoft.com/office/drawing/2014/main" id="{A0E6CFFD-06B5-0509-79F0-ECAC9B01C6F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6338" b="92574" l="9935" r="89984">
                        <a14:foregroundMark x1="50570" y1="92574" x2="50570" y2="92574"/>
                        <a14:foregroundMark x1="77687" y1="7810" x2="77687" y2="7810"/>
                        <a14:foregroundMark x1="66368" y1="6850" x2="66368" y2="6850"/>
                        <a14:foregroundMark x1="49349" y1="38540" x2="39088" y2="10691"/>
                        <a14:foregroundMark x1="39088" y1="10691" x2="34853" y2="6338"/>
                        <a14:foregroundMark x1="62541" y1="35595" x2="71417" y2="7554"/>
                        <a14:foregroundMark x1="71417" y1="7554" x2="70114" y2="68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9483" y="4018000"/>
            <a:ext cx="1421823" cy="18085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DEFFEF-77CD-0967-9483-ED0734D9FF76}"/>
              </a:ext>
            </a:extLst>
          </p:cNvPr>
          <p:cNvSpPr txBox="1"/>
          <p:nvPr/>
        </p:nvSpPr>
        <p:spPr>
          <a:xfrm>
            <a:off x="475740" y="2597813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DC1604-B3BD-66F4-6F09-E5B46DC566C3}"/>
              </a:ext>
            </a:extLst>
          </p:cNvPr>
          <p:cNvSpPr txBox="1"/>
          <p:nvPr/>
        </p:nvSpPr>
        <p:spPr>
          <a:xfrm>
            <a:off x="2847329" y="3004076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815A95-FA74-7C57-6EC0-94BBDA7CE260}"/>
              </a:ext>
            </a:extLst>
          </p:cNvPr>
          <p:cNvSpPr txBox="1"/>
          <p:nvPr/>
        </p:nvSpPr>
        <p:spPr>
          <a:xfrm>
            <a:off x="4983747" y="1768943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2D3D04-41AA-32C1-D02D-46326F36E93D}"/>
              </a:ext>
            </a:extLst>
          </p:cNvPr>
          <p:cNvSpPr txBox="1"/>
          <p:nvPr/>
        </p:nvSpPr>
        <p:spPr>
          <a:xfrm>
            <a:off x="9674208" y="2366251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616FBC-EF6A-713F-41AB-18D9BDA57AF3}"/>
              </a:ext>
            </a:extLst>
          </p:cNvPr>
          <p:cNvSpPr txBox="1"/>
          <p:nvPr/>
        </p:nvSpPr>
        <p:spPr>
          <a:xfrm>
            <a:off x="1675579" y="5314107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C0DBC6-4C0B-6540-F6AB-A092E443697F}"/>
              </a:ext>
            </a:extLst>
          </p:cNvPr>
          <p:cNvSpPr txBox="1"/>
          <p:nvPr/>
        </p:nvSpPr>
        <p:spPr>
          <a:xfrm>
            <a:off x="5024163" y="3497538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E2070A-A62F-E5DB-D512-F8DFD07BD345}"/>
              </a:ext>
            </a:extLst>
          </p:cNvPr>
          <p:cNvSpPr txBox="1"/>
          <p:nvPr/>
        </p:nvSpPr>
        <p:spPr>
          <a:xfrm>
            <a:off x="9061738" y="3651527"/>
            <a:ext cx="1421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FD4A94C-C931-A234-2578-077CD26D6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5656"/>
            <a:ext cx="12192000" cy="1325563"/>
          </a:xfrm>
        </p:spPr>
        <p:txBody>
          <a:bodyPr/>
          <a:lstStyle/>
          <a:p>
            <a:pPr algn="ctr"/>
            <a:r>
              <a:rPr lang="en-US" dirty="0">
                <a:latin typeface="Andika" panose="02000000000000000000" pitchFamily="2" charset="0"/>
              </a:rPr>
              <a:t>Can you hear the /l/ sound </a:t>
            </a:r>
            <a:br>
              <a:rPr lang="en-US" dirty="0">
                <a:latin typeface="Andika" panose="02000000000000000000" pitchFamily="2" charset="0"/>
              </a:rPr>
            </a:br>
            <a:r>
              <a:rPr lang="en-US" dirty="0">
                <a:latin typeface="Andika" panose="02000000000000000000" pitchFamily="2" charset="0"/>
              </a:rPr>
              <a:t>at the end of each word?</a:t>
            </a:r>
          </a:p>
        </p:txBody>
      </p:sp>
    </p:spTree>
    <p:extLst>
      <p:ext uri="{BB962C8B-B14F-4D97-AF65-F5344CB8AC3E}">
        <p14:creationId xmlns:p14="http://schemas.microsoft.com/office/powerpoint/2010/main" val="256314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95EACD-16B7-CF48-7270-9BF926639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0FED77-B436-2843-C039-BBF0C4E3257A}"/>
              </a:ext>
            </a:extLst>
          </p:cNvPr>
          <p:cNvSpPr txBox="1"/>
          <p:nvPr/>
        </p:nvSpPr>
        <p:spPr>
          <a:xfrm>
            <a:off x="4075908" y="4583162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DBB04-4C2A-8AFF-A22D-4F46D356B769}"/>
              </a:ext>
            </a:extLst>
          </p:cNvPr>
          <p:cNvSpPr txBox="1"/>
          <p:nvPr/>
        </p:nvSpPr>
        <p:spPr>
          <a:xfrm>
            <a:off x="361159" y="5170871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F3E3EA-CADA-1193-BC0A-D0DDC9DDC7DF}"/>
              </a:ext>
            </a:extLst>
          </p:cNvPr>
          <p:cNvSpPr txBox="1"/>
          <p:nvPr/>
        </p:nvSpPr>
        <p:spPr>
          <a:xfrm>
            <a:off x="361159" y="478989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680C9B-0669-E928-B972-8C7412E91CB3}"/>
              </a:ext>
            </a:extLst>
          </p:cNvPr>
          <p:cNvSpPr txBox="1"/>
          <p:nvPr/>
        </p:nvSpPr>
        <p:spPr>
          <a:xfrm>
            <a:off x="361159" y="2131227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C83362-5FA2-064A-8741-30D6B6BEC47D}"/>
              </a:ext>
            </a:extLst>
          </p:cNvPr>
          <p:cNvSpPr txBox="1"/>
          <p:nvPr/>
        </p:nvSpPr>
        <p:spPr>
          <a:xfrm>
            <a:off x="4075908" y="2928245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FE763-289D-3979-4A10-F4A7A8D3CFF8}"/>
              </a:ext>
            </a:extLst>
          </p:cNvPr>
          <p:cNvSpPr txBox="1"/>
          <p:nvPr/>
        </p:nvSpPr>
        <p:spPr>
          <a:xfrm>
            <a:off x="4075908" y="1166842"/>
            <a:ext cx="2467767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3F2C6-7449-B172-C4B8-D65C9DC1E3DE}"/>
              </a:ext>
            </a:extLst>
          </p:cNvPr>
          <p:cNvSpPr txBox="1"/>
          <p:nvPr/>
        </p:nvSpPr>
        <p:spPr>
          <a:xfrm>
            <a:off x="361159" y="3618778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F62837-E5F0-F3EF-7CE6-5649EAEFC9E6}"/>
              </a:ext>
            </a:extLst>
          </p:cNvPr>
          <p:cNvSpPr txBox="1"/>
          <p:nvPr/>
        </p:nvSpPr>
        <p:spPr>
          <a:xfrm>
            <a:off x="7288306" y="262520"/>
            <a:ext cx="4542535" cy="3098721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What sound do these words have in common?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B497E-40E6-23B6-811D-12542AAD8675}"/>
              </a:ext>
            </a:extLst>
          </p:cNvPr>
          <p:cNvSpPr txBox="1"/>
          <p:nvPr/>
        </p:nvSpPr>
        <p:spPr>
          <a:xfrm>
            <a:off x="7275792" y="3848850"/>
            <a:ext cx="4555049" cy="234957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Where in the word does the sound happen?</a:t>
            </a:r>
          </a:p>
        </p:txBody>
      </p:sp>
    </p:spTree>
    <p:extLst>
      <p:ext uri="{BB962C8B-B14F-4D97-AF65-F5344CB8AC3E}">
        <p14:creationId xmlns:p14="http://schemas.microsoft.com/office/powerpoint/2010/main" val="346703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95EACD-16B7-CF48-7270-9BF9266391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0FED77-B436-2843-C039-BBF0C4E3257A}"/>
              </a:ext>
            </a:extLst>
          </p:cNvPr>
          <p:cNvSpPr txBox="1"/>
          <p:nvPr/>
        </p:nvSpPr>
        <p:spPr>
          <a:xfrm>
            <a:off x="4075908" y="4583162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DBB04-4C2A-8AFF-A22D-4F46D356B769}"/>
              </a:ext>
            </a:extLst>
          </p:cNvPr>
          <p:cNvSpPr txBox="1"/>
          <p:nvPr/>
        </p:nvSpPr>
        <p:spPr>
          <a:xfrm>
            <a:off x="361159" y="5170871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pencil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F3E3EA-CADA-1193-BC0A-D0DDC9DDC7DF}"/>
              </a:ext>
            </a:extLst>
          </p:cNvPr>
          <p:cNvSpPr txBox="1"/>
          <p:nvPr/>
        </p:nvSpPr>
        <p:spPr>
          <a:xfrm>
            <a:off x="361159" y="478989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bowl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680C9B-0669-E928-B972-8C7412E91CB3}"/>
              </a:ext>
            </a:extLst>
          </p:cNvPr>
          <p:cNvSpPr txBox="1"/>
          <p:nvPr/>
        </p:nvSpPr>
        <p:spPr>
          <a:xfrm>
            <a:off x="361159" y="2131227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ball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C83362-5FA2-064A-8741-30D6B6BEC47D}"/>
              </a:ext>
            </a:extLst>
          </p:cNvPr>
          <p:cNvSpPr txBox="1"/>
          <p:nvPr/>
        </p:nvSpPr>
        <p:spPr>
          <a:xfrm>
            <a:off x="4075908" y="2928245"/>
            <a:ext cx="2467766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FE763-289D-3979-4A10-F4A7A8D3CFF8}"/>
              </a:ext>
            </a:extLst>
          </p:cNvPr>
          <p:cNvSpPr txBox="1"/>
          <p:nvPr/>
        </p:nvSpPr>
        <p:spPr>
          <a:xfrm>
            <a:off x="4075908" y="1166842"/>
            <a:ext cx="2467767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medal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3F2C6-7449-B172-C4B8-D65C9DC1E3DE}"/>
              </a:ext>
            </a:extLst>
          </p:cNvPr>
          <p:cNvSpPr txBox="1"/>
          <p:nvPr/>
        </p:nvSpPr>
        <p:spPr>
          <a:xfrm>
            <a:off x="361159" y="3618778"/>
            <a:ext cx="2298560" cy="1021556"/>
          </a:xfrm>
          <a:prstGeom prst="roundRect">
            <a:avLst/>
          </a:prstGeom>
          <a:solidFill>
            <a:srgbClr val="7030A0"/>
          </a:solidFill>
          <a:ln w="412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ndika" panose="02000000000000000000" pitchFamily="2" charset="0"/>
              </a:rPr>
              <a:t>camel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F62837-E5F0-F3EF-7CE6-5649EAEFC9E6}"/>
              </a:ext>
            </a:extLst>
          </p:cNvPr>
          <p:cNvSpPr txBox="1"/>
          <p:nvPr/>
        </p:nvSpPr>
        <p:spPr>
          <a:xfrm>
            <a:off x="7198659" y="877401"/>
            <a:ext cx="4542535" cy="160043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They all have the /l/ sound.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B497E-40E6-23B6-811D-12542AAD8675}"/>
              </a:ext>
            </a:extLst>
          </p:cNvPr>
          <p:cNvSpPr txBox="1"/>
          <p:nvPr/>
        </p:nvSpPr>
        <p:spPr>
          <a:xfrm>
            <a:off x="7275792" y="3408372"/>
            <a:ext cx="4555049" cy="234957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ndika" panose="02000000000000000000" pitchFamily="2" charset="0"/>
              </a:rPr>
              <a:t>The /l/ sound is at the end of each word. </a:t>
            </a:r>
          </a:p>
        </p:txBody>
      </p:sp>
    </p:spTree>
    <p:extLst>
      <p:ext uri="{BB962C8B-B14F-4D97-AF65-F5344CB8AC3E}">
        <p14:creationId xmlns:p14="http://schemas.microsoft.com/office/powerpoint/2010/main" val="94590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7B60245-3C13-6D33-BCF8-E765370A27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41984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il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1C1DF021-DF81-238B-E351-19202397B9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4FA9B9-AF21-2ECB-685F-568A95078A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5FA0D5A-C82A-5B84-47CC-7BB1B49A915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82ECC4D4-63F9-6242-B4F3-3798EA06A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hear what sound these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4437016" y="2258212"/>
            <a:ext cx="3701143" cy="2209285"/>
            <a:chOff x="-1561" y="1794653"/>
            <a:chExt cx="3701143" cy="220928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542727" y="1794653"/>
              <a:ext cx="2647406" cy="2209285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nostril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0709F0E-D93B-566B-28EA-3438A520C6B6}"/>
              </a:ext>
            </a:extLst>
          </p:cNvPr>
          <p:cNvGrpSpPr/>
          <p:nvPr/>
        </p:nvGrpSpPr>
        <p:grpSpPr>
          <a:xfrm>
            <a:off x="8567187" y="2209839"/>
            <a:ext cx="3701143" cy="2257658"/>
            <a:chOff x="-1561" y="1794653"/>
            <a:chExt cx="3701143" cy="225765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99383C3D-FDAD-4AFB-9565-27EAAD71D1D5}"/>
                </a:ext>
              </a:extLst>
            </p:cNvPr>
            <p:cNvSpPr/>
            <p:nvPr/>
          </p:nvSpPr>
          <p:spPr>
            <a:xfrm>
              <a:off x="479459" y="1794653"/>
              <a:ext cx="2569058" cy="225765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A182B3F-4123-9CD6-FA51-DBCF28EA7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fossil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574736" y="2205031"/>
            <a:ext cx="3701143" cy="2257658"/>
            <a:chOff x="-1561" y="1794653"/>
            <a:chExt cx="3701143" cy="225765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401111" y="1794653"/>
              <a:ext cx="2647406" cy="225765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pencil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5" name="Picture 4" descr="A pencil on a white surface&#10;&#10;Description automatically generated with medium confidence">
            <a:extLst>
              <a:ext uri="{FF2B5EF4-FFF2-40B4-BE49-F238E27FC236}">
                <a16:creationId xmlns:a16="http://schemas.microsoft.com/office/drawing/2014/main" id="{BE666218-055C-811B-2930-9917C043DA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5698" y="2834191"/>
            <a:ext cx="2227889" cy="1485259"/>
          </a:xfrm>
          <a:prstGeom prst="rect">
            <a:avLst/>
          </a:prstGeom>
        </p:spPr>
      </p:pic>
      <p:pic>
        <p:nvPicPr>
          <p:cNvPr id="8" name="Picture 7" descr="A close-up of a person smiling&#10;&#10;Description automatically generated with medium confidence">
            <a:extLst>
              <a:ext uri="{FF2B5EF4-FFF2-40B4-BE49-F238E27FC236}">
                <a16:creationId xmlns:a16="http://schemas.microsoft.com/office/drawing/2014/main" id="{0861024C-4D15-84A5-9609-6801F48A96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643" y="2792486"/>
            <a:ext cx="2227889" cy="1485259"/>
          </a:xfrm>
          <a:prstGeom prst="rect">
            <a:avLst/>
          </a:prstGeom>
        </p:spPr>
      </p:pic>
      <p:pic>
        <p:nvPicPr>
          <p:cNvPr id="14" name="Picture 13" descr="A picture containing text, arthropod, trilobite, invertebrate&#10;&#10;Description automatically generated">
            <a:extLst>
              <a:ext uri="{FF2B5EF4-FFF2-40B4-BE49-F238E27FC236}">
                <a16:creationId xmlns:a16="http://schemas.microsoft.com/office/drawing/2014/main" id="{A57A8775-CBA3-18A3-80EF-0B4D9A5081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9214" y="2813100"/>
            <a:ext cx="2227889" cy="14813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F85421-4764-533D-F12C-AA2D2E043962}"/>
              </a:ext>
            </a:extLst>
          </p:cNvPr>
          <p:cNvSpPr txBox="1"/>
          <p:nvPr/>
        </p:nvSpPr>
        <p:spPr>
          <a:xfrm>
            <a:off x="1406697" y="5198240"/>
            <a:ext cx="9378603" cy="919401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800" dirty="0"/>
              <a:t>They all end in the /l/ sound.</a:t>
            </a:r>
            <a:endParaRPr lang="en-GB" sz="6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82ECC4D4-63F9-6242-B4F3-3798EA06A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4842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spot what these words have in common?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4437016" y="2258212"/>
            <a:ext cx="3701143" cy="2209285"/>
            <a:chOff x="-1561" y="1794653"/>
            <a:chExt cx="3701143" cy="220928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542727" y="1794653"/>
              <a:ext cx="2647406" cy="2209285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nostr</a:t>
              </a:r>
              <a:r>
                <a:rPr lang="en-GB" altLang="en-US" sz="2800" u="sng" dirty="0">
                  <a:solidFill>
                    <a:srgbClr val="7030A0"/>
                  </a:solidFill>
                  <a:latin typeface="+mj-lt"/>
                </a:rPr>
                <a:t>il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0709F0E-D93B-566B-28EA-3438A520C6B6}"/>
              </a:ext>
            </a:extLst>
          </p:cNvPr>
          <p:cNvGrpSpPr/>
          <p:nvPr/>
        </p:nvGrpSpPr>
        <p:grpSpPr>
          <a:xfrm>
            <a:off x="8567187" y="2209839"/>
            <a:ext cx="3701143" cy="2257658"/>
            <a:chOff x="-1561" y="1794653"/>
            <a:chExt cx="3701143" cy="225765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99383C3D-FDAD-4AFB-9565-27EAAD71D1D5}"/>
                </a:ext>
              </a:extLst>
            </p:cNvPr>
            <p:cNvSpPr/>
            <p:nvPr/>
          </p:nvSpPr>
          <p:spPr>
            <a:xfrm>
              <a:off x="479459" y="1794653"/>
              <a:ext cx="2569058" cy="225765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A182B3F-4123-9CD6-FA51-DBCF28EA7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foss</a:t>
              </a:r>
              <a:r>
                <a:rPr lang="en-GB" altLang="en-US" sz="2800" u="sng" dirty="0">
                  <a:solidFill>
                    <a:srgbClr val="7030A0"/>
                  </a:solidFill>
                  <a:latin typeface="+mj-lt"/>
                </a:rPr>
                <a:t>il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D5DD416-9EA8-0490-50EF-FDAE11A76724}"/>
              </a:ext>
            </a:extLst>
          </p:cNvPr>
          <p:cNvSpPr txBox="1"/>
          <p:nvPr/>
        </p:nvSpPr>
        <p:spPr>
          <a:xfrm>
            <a:off x="1406698" y="4944095"/>
            <a:ext cx="9378603" cy="122586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6600" dirty="0"/>
              <a:t>They all end </a:t>
            </a:r>
            <a:r>
              <a:rPr lang="en-GB" sz="6600" b="1" u="sng" dirty="0"/>
              <a:t>il</a:t>
            </a:r>
            <a:r>
              <a:rPr lang="en-GB" sz="6600" dirty="0"/>
              <a:t>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574736" y="2205031"/>
            <a:ext cx="3701143" cy="2257658"/>
            <a:chOff x="-1561" y="1794653"/>
            <a:chExt cx="3701143" cy="225765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401111" y="1794653"/>
              <a:ext cx="2647406" cy="225765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penc</a:t>
              </a:r>
              <a:r>
                <a:rPr lang="en-GB" altLang="en-US" sz="2800" u="sng" dirty="0">
                  <a:solidFill>
                    <a:srgbClr val="7030A0"/>
                  </a:solidFill>
                  <a:latin typeface="+mj-lt"/>
                </a:rPr>
                <a:t>il</a:t>
              </a:r>
              <a:endParaRPr lang="en-GB" altLang="en-US" sz="2800" b="1" u="sng" dirty="0">
                <a:solidFill>
                  <a:srgbClr val="7030A0"/>
                </a:solidFill>
                <a:latin typeface="+mj-lt"/>
              </a:endParaRPr>
            </a:p>
          </p:txBody>
        </p:sp>
      </p:grpSp>
      <p:pic>
        <p:nvPicPr>
          <p:cNvPr id="5" name="Picture 4" descr="A pencil on a white surface&#10;&#10;Description automatically generated with medium confidence">
            <a:extLst>
              <a:ext uri="{FF2B5EF4-FFF2-40B4-BE49-F238E27FC236}">
                <a16:creationId xmlns:a16="http://schemas.microsoft.com/office/drawing/2014/main" id="{BE666218-055C-811B-2930-9917C043DA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5698" y="2834191"/>
            <a:ext cx="2227889" cy="1485259"/>
          </a:xfrm>
          <a:prstGeom prst="rect">
            <a:avLst/>
          </a:prstGeom>
        </p:spPr>
      </p:pic>
      <p:pic>
        <p:nvPicPr>
          <p:cNvPr id="8" name="Picture 7" descr="A close-up of a person smiling&#10;&#10;Description automatically generated with medium confidence">
            <a:extLst>
              <a:ext uri="{FF2B5EF4-FFF2-40B4-BE49-F238E27FC236}">
                <a16:creationId xmlns:a16="http://schemas.microsoft.com/office/drawing/2014/main" id="{0861024C-4D15-84A5-9609-6801F48A96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643" y="2792486"/>
            <a:ext cx="2227889" cy="1485259"/>
          </a:xfrm>
          <a:prstGeom prst="rect">
            <a:avLst/>
          </a:prstGeom>
        </p:spPr>
      </p:pic>
      <p:pic>
        <p:nvPicPr>
          <p:cNvPr id="14" name="Picture 13" descr="A picture containing text, arthropod, trilobite, invertebrate&#10;&#10;Description automatically generated">
            <a:extLst>
              <a:ext uri="{FF2B5EF4-FFF2-40B4-BE49-F238E27FC236}">
                <a16:creationId xmlns:a16="http://schemas.microsoft.com/office/drawing/2014/main" id="{A57A8775-CBA3-18A3-80EF-0B4D9A5081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9214" y="2813100"/>
            <a:ext cx="2227889" cy="148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006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35E35A0-1386-3938-83B5-5217545C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use your pencil to draw.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03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penc</a:t>
            </a:r>
            <a:r>
              <a:rPr lang="en-GB" sz="8000" u="sng" dirty="0">
                <a:solidFill>
                  <a:schemeClr val="bg1"/>
                </a:solidFill>
              </a:rPr>
              <a:t>il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635" y="2055311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620</Words>
  <Application>Microsoft Office PowerPoint</Application>
  <PresentationFormat>Widescreen</PresentationFormat>
  <Paragraphs>136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Can you name the items?</vt:lpstr>
      <vt:lpstr>Can you hear the /l/ sound  at the end of each word?</vt:lpstr>
      <vt:lpstr>PowerPoint Presentation</vt:lpstr>
      <vt:lpstr>PowerPoint Presentation</vt:lpstr>
      <vt:lpstr>Words ending il.</vt:lpstr>
      <vt:lpstr>Can anyone hear what sound these  words have in common?</vt:lpstr>
      <vt:lpstr>Can anyone spot what these words have in common?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35</cp:revision>
  <dcterms:created xsi:type="dcterms:W3CDTF">2022-05-31T09:42:07Z</dcterms:created>
  <dcterms:modified xsi:type="dcterms:W3CDTF">2025-12-08T15:43:44Z</dcterms:modified>
</cp:coreProperties>
</file>